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328" r:id="rId3"/>
    <p:sldId id="295" r:id="rId4"/>
    <p:sldId id="296" r:id="rId5"/>
    <p:sldId id="327" r:id="rId6"/>
    <p:sldId id="324" r:id="rId7"/>
    <p:sldId id="307" r:id="rId8"/>
    <p:sldId id="329" r:id="rId9"/>
    <p:sldId id="326" r:id="rId10"/>
    <p:sldId id="325" r:id="rId11"/>
    <p:sldId id="33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A655"/>
    <a:srgbClr val="D6B5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100" d="100"/>
          <a:sy n="100" d="100"/>
        </p:scale>
        <p:origin x="87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9E59D-D566-4930-B50E-4BF2ADB10778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2A886-05D5-4E48-8100-52FC02651A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708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9052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Una vez realizada la primera aproximación a la misión a través de impulsos instantáneos, se puede proceder a un estudio más realista de la transferencia. En este caso, se han de definir motores que trabajan con tiempos de encendido, ya que su empuje e impulso específico son fijos, y se debe tener en cuenta la consumición de masa en las maniobras. La masa de propulsante consumida se ha calculado a partir de la relación mostrada en la Ecuación \</a:t>
            </a:r>
            <a:r>
              <a:rPr lang="es-ES" err="1"/>
              <a:t>eqref</a:t>
            </a:r>
            <a:r>
              <a:rPr lang="es-ES"/>
              <a:t>{</a:t>
            </a:r>
            <a:r>
              <a:rPr lang="es-ES" err="1"/>
              <a:t>eqn:m_dot_tb</a:t>
            </a:r>
            <a:r>
              <a:rPr lang="es-ES"/>
              <a:t>}, donde el tiempo de quemado se obtiene a partir de las necesidades de cada maniobra.</a:t>
            </a:r>
          </a:p>
          <a:p>
            <a:endParaRPr lang="es-ES"/>
          </a:p>
          <a:p>
            <a:r>
              <a:rPr lang="es-ES"/>
              <a:t>Apoyándose en que el gasto másico es constante durante el tiempo de encendido. Análisis más exhaustivos habrán de tener en cuenta las variaciones temporales del gasto y del empuje.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4309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Una vez realizada la primera aproximación a la misión a través de impulsos instantáneos, se puede proceder a un estudio más realista de la transferencia. En este caso, se han de definir motores que trabajan con tiempos de encendido, ya que su empuje e impulso específico son fijos, y se debe tener en cuenta la consumición de masa en las maniobras. La masa de propulsante consumida se ha calculado a partir de la relación mostrada en la Ecuación \</a:t>
            </a:r>
            <a:r>
              <a:rPr lang="es-ES" err="1"/>
              <a:t>eqref</a:t>
            </a:r>
            <a:r>
              <a:rPr lang="es-ES"/>
              <a:t>{</a:t>
            </a:r>
            <a:r>
              <a:rPr lang="es-ES" err="1"/>
              <a:t>eqn:m_dot_tb</a:t>
            </a:r>
            <a:r>
              <a:rPr lang="es-ES"/>
              <a:t>}, donde el tiempo de quemado se obtiene a partir de las necesidades de cada maniobra.</a:t>
            </a:r>
          </a:p>
          <a:p>
            <a:endParaRPr lang="es-ES"/>
          </a:p>
          <a:p>
            <a:r>
              <a:rPr lang="es-ES"/>
              <a:t>Apoyándose en que el gasto másico es constante durante el tiempo de encendido. Análisis más exhaustivos habrán de tener en cuenta las variaciones temporales del gasto y del empuje.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7125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080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F8D0-74F7-4B42-9AD2-48582E9B5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506AE5-F563-4E4C-A9DC-159C7E7C5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A71FF-9534-4FB3-861F-69AB8BDAB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8B0-C085-4E8A-A2D4-36E20AD2651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2BB9B-6FFC-42CB-9131-1BE734C62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D3E0E-24AC-4081-9EFB-0E0297C6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860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743D-2A2C-47AA-8B98-5A77DC600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9927B-BB7C-4813-A9B0-5EEA01120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A8CDF-8962-472C-BF63-C4BC92F4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8B0-C085-4E8A-A2D4-36E20AD2651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6B045-B1FA-4721-BFE6-07FA8C97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2B43D-8764-4DDA-8DE4-7C73C2F7D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281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56BD1-275F-41EC-8965-C7ABD445C9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85724-7949-42BD-8A79-F8ADF150F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3AB33-4DAE-4CDE-9F28-B60A229D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8B0-C085-4E8A-A2D4-36E20AD2651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4F0E9-E0FF-47AB-80B7-B1F6E173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D6BB0-BA41-4F3A-943D-A1805065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33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62EB-8C33-44E8-A3FB-C4F8CB1BA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F4EF5-18F2-46C6-928E-3DB4B36CA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8B2F5-D7E5-421A-BCC1-1464F46A9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8B0-C085-4E8A-A2D4-36E20AD2651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F1E2-66E9-4D03-B617-25916BEEE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5D07-E242-4549-8B03-2933A594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86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6BDD-92BD-4BC3-A6FA-7A09B2D4D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EABB0-623D-4DD7-A5FF-DF6434815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CF14F-E34D-4062-844D-9CB046B23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8B0-C085-4E8A-A2D4-36E20AD2651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BBAAC-55AB-46C8-9B1A-0605F18C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7121A-CB13-4415-92C2-A6E3924A0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7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9D168-D2DB-4F9E-9488-FE0CE8EA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E8085-E175-4419-8781-8852AEC3E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F0E32-6551-4107-873C-E4DB9ECE6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971DA-3883-4E7E-9C3C-8EBC7321C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8B0-C085-4E8A-A2D4-36E20AD2651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0AD7E-D01F-4A93-9C58-2F117A27D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35AB4-74F3-4C21-A932-8A613837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32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9325D-90D3-49E5-9C90-104E89AF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77FBC-04B6-43A4-8C6C-5FBC3942F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4F887-1EA5-4B45-A82A-00AF64995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AB1EC-9662-40C0-A427-B3E6532C35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CBA57D-7D63-454C-A073-93B4E209F1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A420EF-D177-475E-AFBE-E51F010C9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8B0-C085-4E8A-A2D4-36E20AD2651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332D21-69A0-4E13-8FC4-522BBA61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BCE758-0F77-4520-808C-160954587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163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2402-25D9-487D-82C6-D2DE48AB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0ED64-A5E0-4D6A-A0FA-4ED9BE8AA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8B0-C085-4E8A-A2D4-36E20AD2651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E9F8F-C5C1-462F-A566-79D218596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260D1-DCEC-40F7-BBFF-F881AF8BD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970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76F9CD-1821-4FF7-AD30-26FFC6037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8B0-C085-4E8A-A2D4-36E20AD2651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3ED383-E542-46E0-8894-DD69FBAB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B1EE7-45E1-4A5D-BF81-096EC3D4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061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1E38-EF69-461F-9884-BD7DDB660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70BC3-1E74-4012-B440-BFD4EC3AA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65D87-16F2-4E0D-A549-5470FA178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73804-1169-486B-9A05-383CE9B2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8B0-C085-4E8A-A2D4-36E20AD2651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FA7D1-1835-4329-AD20-AAD9E67D5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5158D-115C-472E-B0E1-24455FF2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625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378E1-AEBF-414A-AE2F-64F7ACA7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BE8741-6831-4C3D-851B-3F3E48B5F1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C648A-6015-4570-88FD-DDEFE6B12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6B76F-D98D-4EF6-853C-30B884EF6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8B0-C085-4E8A-A2D4-36E20AD2651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52DA9-9456-458F-9B15-038595BA8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EDB02-11AF-4F77-B892-BADC1B49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51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1E1FD2-DF41-4449-AC8F-02B75125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DABEA-5B59-4234-B839-BCEABF7EB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597B2-755C-4962-A507-EF0AD8266B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638B0-C085-4E8A-A2D4-36E20AD26512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9A115-5E99-4389-84AB-618C61C00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A8F81-34AB-4FC2-BA05-5CBF350D3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784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12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0.png"/><Relationship Id="rId5" Type="http://schemas.openxmlformats.org/officeDocument/2006/relationships/image" Target="../media/image14.svg"/><Relationship Id="rId10" Type="http://schemas.openxmlformats.org/officeDocument/2006/relationships/image" Target="../media/image39.png"/><Relationship Id="rId4" Type="http://schemas.openxmlformats.org/officeDocument/2006/relationships/image" Target="../media/image1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4.jpe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32" Type="http://schemas.openxmlformats.org/officeDocument/2006/relationships/image" Target="../media/image5.jp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31" Type="http://schemas.openxmlformats.org/officeDocument/2006/relationships/image" Target="../media/image36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svg"/><Relationship Id="rId30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330.png"/><Relationship Id="rId1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14.svg"/><Relationship Id="rId5" Type="http://schemas.openxmlformats.org/officeDocument/2006/relationships/image" Target="../media/image310.png"/><Relationship Id="rId10" Type="http://schemas.openxmlformats.org/officeDocument/2006/relationships/image" Target="../media/image13.png"/><Relationship Id="rId9" Type="http://schemas.openxmlformats.org/officeDocument/2006/relationships/image" Target="../media/image3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32.sv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5.jp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33.png"/><Relationship Id="rId30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atellite, piece&#10;&#10;Description automatically generated">
            <a:extLst>
              <a:ext uri="{FF2B5EF4-FFF2-40B4-BE49-F238E27FC236}">
                <a16:creationId xmlns:a16="http://schemas.microsoft.com/office/drawing/2014/main" id="{65810E61-E588-43BF-8BD0-D91DBAD42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7" r="2712" b="598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996112" y="-1"/>
            <a:ext cx="5195888" cy="2417323"/>
          </a:xfrm>
        </p:spPr>
        <p:txBody>
          <a:bodyPr>
            <a:normAutofit/>
          </a:bodyPr>
          <a:lstStyle/>
          <a:p>
            <a:r>
              <a:rPr lang="es-ES" sz="4000" b="1" dirty="0">
                <a:solidFill>
                  <a:srgbClr val="CDA655"/>
                </a:solidFill>
                <a:ea typeface="+mj-lt"/>
                <a:cs typeface="Times New Roman" panose="02020603050405020304" pitchFamily="18" charset="0"/>
              </a:rPr>
              <a:t>Dispositivos fotovoltaicos. Modelos explícitos y del circuito equivalente.</a:t>
            </a:r>
            <a:endParaRPr lang="en-US" sz="4000" b="1" dirty="0">
              <a:solidFill>
                <a:srgbClr val="CDA655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27E2D22-FBD0-4A1F-96E1-602AE1E414C2}"/>
              </a:ext>
            </a:extLst>
          </p:cNvPr>
          <p:cNvSpPr txBox="1">
            <a:spLocks/>
          </p:cNvSpPr>
          <p:nvPr/>
        </p:nvSpPr>
        <p:spPr>
          <a:xfrm>
            <a:off x="2435158" y="4834647"/>
            <a:ext cx="9144000" cy="11888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>
              <a:solidFill>
                <a:srgbClr val="CDA65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F117B-43B0-4E7A-8CB6-96DA77B62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438" y="-695188"/>
            <a:ext cx="3020037" cy="51320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B3D9A4-3279-4355-8799-685E073910BF}"/>
              </a:ext>
            </a:extLst>
          </p:cNvPr>
          <p:cNvSpPr/>
          <p:nvPr/>
        </p:nvSpPr>
        <p:spPr>
          <a:xfrm>
            <a:off x="9791700" y="5429091"/>
            <a:ext cx="2809875" cy="1504950"/>
          </a:xfrm>
          <a:prstGeom prst="roundRect">
            <a:avLst>
              <a:gd name="adj" fmla="val 464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b="1" dirty="0">
                <a:solidFill>
                  <a:srgbClr val="CDA655"/>
                </a:solidFill>
                <a:latin typeface="+mj-lt"/>
              </a:rPr>
              <a:t>Pablo Zapatero Montaña</a:t>
            </a:r>
            <a:br>
              <a:rPr lang="es-ES" sz="1800" b="1" dirty="0">
                <a:solidFill>
                  <a:srgbClr val="CDA655"/>
                </a:solidFill>
                <a:latin typeface="+mj-lt"/>
              </a:rPr>
            </a:br>
            <a:r>
              <a:rPr lang="es-ES" sz="1800" b="1" dirty="0">
                <a:solidFill>
                  <a:srgbClr val="CDA655"/>
                </a:solidFill>
                <a:latin typeface="+mj-lt"/>
              </a:rPr>
              <a:t>Javier Vega Mateos</a:t>
            </a:r>
            <a:br>
              <a:rPr lang="es-ES" sz="1800" b="1" dirty="0">
                <a:solidFill>
                  <a:srgbClr val="CDA655"/>
                </a:solidFill>
                <a:latin typeface="+mj-lt"/>
              </a:rPr>
            </a:br>
            <a:r>
              <a:rPr lang="es-ES" sz="1800" b="1" dirty="0">
                <a:solidFill>
                  <a:srgbClr val="CDA655"/>
                </a:solidFill>
                <a:latin typeface="+mj-lt"/>
              </a:rPr>
              <a:t>Diego Mataix Caballero</a:t>
            </a:r>
            <a:br>
              <a:rPr lang="es-ES" sz="1800" b="1" dirty="0">
                <a:solidFill>
                  <a:srgbClr val="CDA655"/>
                </a:solidFill>
                <a:latin typeface="+mj-lt"/>
              </a:rPr>
            </a:br>
            <a:r>
              <a:rPr lang="es-ES" sz="1800" b="1" dirty="0">
                <a:solidFill>
                  <a:srgbClr val="CDA655"/>
                </a:solidFill>
                <a:latin typeface="+mj-lt"/>
              </a:rPr>
              <a:t>Rafael Luque </a:t>
            </a:r>
            <a:r>
              <a:rPr lang="es-ES" sz="1800" b="1" dirty="0" err="1">
                <a:solidFill>
                  <a:srgbClr val="CDA655"/>
                </a:solidFill>
                <a:latin typeface="+mj-lt"/>
              </a:rPr>
              <a:t>Lopez</a:t>
            </a:r>
            <a:endParaRPr lang="es-ES" sz="1800" dirty="0">
              <a:solidFill>
                <a:srgbClr val="CDA65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1A3A962-6E89-4652-A556-77BF1B8336C4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758494" y="438412"/>
            <a:ext cx="7394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Transferencia heliocéntrica</a:t>
            </a:r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89086-D357-4A7D-9408-C93C7DFA99C4}"/>
              </a:ext>
            </a:extLst>
          </p:cNvPr>
          <p:cNvSpPr txBox="1"/>
          <p:nvPr/>
        </p:nvSpPr>
        <p:spPr>
          <a:xfrm>
            <a:off x="11481758" y="6133381"/>
            <a:ext cx="414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6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FA559964-610E-4B59-A7E4-09BDC39A37DC}"/>
              </a:ext>
            </a:extLst>
          </p:cNvPr>
          <p:cNvGrpSpPr/>
          <p:nvPr/>
        </p:nvGrpSpPr>
        <p:grpSpPr>
          <a:xfrm>
            <a:off x="1727812" y="2594220"/>
            <a:ext cx="3176776" cy="400110"/>
            <a:chOff x="1694010" y="2939715"/>
            <a:chExt cx="3176776" cy="400110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39A89B8-83C2-448D-9B1A-EBA01E110F24}"/>
                </a:ext>
              </a:extLst>
            </p:cNvPr>
            <p:cNvSpPr txBox="1"/>
            <p:nvPr/>
          </p:nvSpPr>
          <p:spPr>
            <a:xfrm>
              <a:off x="1706480" y="2939715"/>
              <a:ext cx="316430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2000">
                  <a:solidFill>
                    <a:srgbClr val="8497B0"/>
                  </a:solidFill>
                </a:rPr>
                <a:t>    Propagación hasta TOF/4</a:t>
              </a:r>
            </a:p>
          </p:txBody>
        </p:sp>
        <p:sp>
          <p:nvSpPr>
            <p:cNvPr id="11" name="Triángulo isósceles 10">
              <a:extLst>
                <a:ext uri="{FF2B5EF4-FFF2-40B4-BE49-F238E27FC236}">
                  <a16:creationId xmlns:a16="http://schemas.microsoft.com/office/drawing/2014/main" id="{6C3AB243-232C-468E-9710-D5336DB4637B}"/>
                </a:ext>
              </a:extLst>
            </p:cNvPr>
            <p:cNvSpPr/>
            <p:nvPr/>
          </p:nvSpPr>
          <p:spPr>
            <a:xfrm rot="5400000">
              <a:off x="1694009" y="3069217"/>
              <a:ext cx="140369" cy="140368"/>
            </a:xfrm>
            <a:prstGeom prst="triangle">
              <a:avLst/>
            </a:prstGeom>
            <a:solidFill>
              <a:srgbClr val="CDA655"/>
            </a:solidFill>
            <a:ln>
              <a:solidFill>
                <a:srgbClr val="CDA6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731180D1-0C8A-4CD1-9578-A132FDD4CB12}"/>
              </a:ext>
            </a:extLst>
          </p:cNvPr>
          <p:cNvGrpSpPr/>
          <p:nvPr/>
        </p:nvGrpSpPr>
        <p:grpSpPr>
          <a:xfrm>
            <a:off x="1989680" y="3711914"/>
            <a:ext cx="2926681" cy="369332"/>
            <a:chOff x="1944103" y="4022557"/>
            <a:chExt cx="2926681" cy="369332"/>
          </a:xfrm>
        </p:grpSpPr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C1979921-CC3E-497E-B9B1-8AC5E095B63E}"/>
                </a:ext>
              </a:extLst>
            </p:cNvPr>
            <p:cNvCxnSpPr/>
            <p:nvPr/>
          </p:nvCxnSpPr>
          <p:spPr>
            <a:xfrm>
              <a:off x="1944103" y="4210050"/>
              <a:ext cx="182479" cy="2006"/>
            </a:xfrm>
            <a:prstGeom prst="straightConnector1">
              <a:avLst/>
            </a:prstGeom>
            <a:ln>
              <a:solidFill>
                <a:srgbClr val="CDA6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A3499B66-5584-4C84-8417-D7B05D225299}"/>
                </a:ext>
              </a:extLst>
            </p:cNvPr>
            <p:cNvSpPr txBox="1"/>
            <p:nvPr/>
          </p:nvSpPr>
          <p:spPr>
            <a:xfrm>
              <a:off x="2127584" y="4022557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>
                  <a:solidFill>
                    <a:srgbClr val="8497B0"/>
                  </a:solidFill>
                  <a:cs typeface="Calibri"/>
                </a:rPr>
                <a:t>Maniobra de corrección</a:t>
              </a:r>
            </a:p>
          </p:txBody>
        </p:sp>
      </p:grpSp>
      <p:pic>
        <p:nvPicPr>
          <p:cNvPr id="14" name="Imagen 14" descr="Gráfico, Gráfico radial&#10;&#10;Descripción generada automáticamente">
            <a:extLst>
              <a:ext uri="{FF2B5EF4-FFF2-40B4-BE49-F238E27FC236}">
                <a16:creationId xmlns:a16="http://schemas.microsoft.com/office/drawing/2014/main" id="{54218BCE-18DC-48BE-921C-EF89CA7EB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400" y="1511553"/>
            <a:ext cx="5921541" cy="4327244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3E666B18-0E44-4C07-92D7-596A871775E2}"/>
              </a:ext>
            </a:extLst>
          </p:cNvPr>
          <p:cNvGrpSpPr/>
          <p:nvPr/>
        </p:nvGrpSpPr>
        <p:grpSpPr>
          <a:xfrm>
            <a:off x="1623760" y="1511553"/>
            <a:ext cx="3946358" cy="400110"/>
            <a:chOff x="1606215" y="1876925"/>
            <a:chExt cx="3946358" cy="400110"/>
          </a:xfrm>
        </p:grpSpPr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752DC6C9-A93F-4F95-A427-84C9830F6EC6}"/>
                </a:ext>
              </a:extLst>
            </p:cNvPr>
            <p:cNvSpPr txBox="1"/>
            <p:nvPr/>
          </p:nvSpPr>
          <p:spPr>
            <a:xfrm>
              <a:off x="1606215" y="1876925"/>
              <a:ext cx="394635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2000">
                  <a:solidFill>
                    <a:srgbClr val="8497B0"/>
                  </a:solidFill>
                </a:rPr>
                <a:t>    Propagación hasta SOI de la Tierra</a:t>
              </a:r>
              <a:endParaRPr lang="es-ES">
                <a:solidFill>
                  <a:srgbClr val="8497B0"/>
                </a:solidFill>
              </a:endParaRPr>
            </a:p>
          </p:txBody>
        </p:sp>
        <p:sp>
          <p:nvSpPr>
            <p:cNvPr id="37" name="Triángulo isósceles 36">
              <a:extLst>
                <a:ext uri="{FF2B5EF4-FFF2-40B4-BE49-F238E27FC236}">
                  <a16:creationId xmlns:a16="http://schemas.microsoft.com/office/drawing/2014/main" id="{47683547-B4F2-42D1-B8FF-48D91E628833}"/>
                </a:ext>
              </a:extLst>
            </p:cNvPr>
            <p:cNvSpPr/>
            <p:nvPr/>
          </p:nvSpPr>
          <p:spPr>
            <a:xfrm rot="5400000">
              <a:off x="1693695" y="2009564"/>
              <a:ext cx="140369" cy="140368"/>
            </a:xfrm>
            <a:prstGeom prst="triangle">
              <a:avLst/>
            </a:prstGeom>
            <a:solidFill>
              <a:srgbClr val="CDA655"/>
            </a:solidFill>
            <a:ln>
              <a:solidFill>
                <a:srgbClr val="CDA6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9" name="Group 25">
            <a:extLst>
              <a:ext uri="{FF2B5EF4-FFF2-40B4-BE49-F238E27FC236}">
                <a16:creationId xmlns:a16="http://schemas.microsoft.com/office/drawing/2014/main" id="{F41BCF00-1535-458E-B4CC-EA0F7BE4B1D3}"/>
              </a:ext>
            </a:extLst>
          </p:cNvPr>
          <p:cNvGrpSpPr/>
          <p:nvPr/>
        </p:nvGrpSpPr>
        <p:grpSpPr>
          <a:xfrm>
            <a:off x="1989680" y="3154658"/>
            <a:ext cx="2835450" cy="369332"/>
            <a:chOff x="3469427" y="1774588"/>
            <a:chExt cx="2995871" cy="369332"/>
          </a:xfrm>
        </p:grpSpPr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873FAA40-F028-4B0D-B2CB-0DB0AA5E5183}"/>
                </a:ext>
              </a:extLst>
            </p:cNvPr>
            <p:cNvSpPr/>
            <p:nvPr/>
          </p:nvSpPr>
          <p:spPr>
            <a:xfrm>
              <a:off x="3469427" y="1779200"/>
              <a:ext cx="2794641" cy="340311"/>
            </a:xfrm>
            <a:prstGeom prst="roundRect">
              <a:avLst/>
            </a:prstGeom>
            <a:noFill/>
            <a:ln w="28575">
              <a:solidFill>
                <a:srgbClr val="D166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600">
                <a:solidFill>
                  <a:srgbClr val="7F7F7F"/>
                </a:solidFill>
              </a:endParaRPr>
            </a:p>
          </p:txBody>
        </p:sp>
        <p:sp>
          <p:nvSpPr>
            <p:cNvPr id="48" name="TextBox 44">
              <a:extLst>
                <a:ext uri="{FF2B5EF4-FFF2-40B4-BE49-F238E27FC236}">
                  <a16:creationId xmlns:a16="http://schemas.microsoft.com/office/drawing/2014/main" id="{E8A80B0A-1308-4AA3-8A01-36458A004814}"/>
                </a:ext>
              </a:extLst>
            </p:cNvPr>
            <p:cNvSpPr txBox="1"/>
            <p:nvPr/>
          </p:nvSpPr>
          <p:spPr>
            <a:xfrm>
              <a:off x="3522533" y="1774588"/>
              <a:ext cx="29427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Propagador “Deep </a:t>
              </a:r>
              <a:r>
                <a:rPr lang="es-ES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space</a:t>
              </a:r>
              <a:r>
                <a:rPr lang="es-ES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”</a:t>
              </a:r>
              <a:endParaRPr lang="en-GB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3" name="Group 25">
            <a:extLst>
              <a:ext uri="{FF2B5EF4-FFF2-40B4-BE49-F238E27FC236}">
                <a16:creationId xmlns:a16="http://schemas.microsoft.com/office/drawing/2014/main" id="{EA78C6FF-0D30-461D-837E-9BE016535285}"/>
              </a:ext>
            </a:extLst>
          </p:cNvPr>
          <p:cNvGrpSpPr/>
          <p:nvPr/>
        </p:nvGrpSpPr>
        <p:grpSpPr>
          <a:xfrm>
            <a:off x="2015569" y="1999566"/>
            <a:ext cx="2735188" cy="369332"/>
            <a:chOff x="3469427" y="1774588"/>
            <a:chExt cx="2995871" cy="369332"/>
          </a:xfrm>
        </p:grpSpPr>
        <p:sp>
          <p:nvSpPr>
            <p:cNvPr id="53" name="Rectángulo: esquinas redondeadas 52">
              <a:extLst>
                <a:ext uri="{FF2B5EF4-FFF2-40B4-BE49-F238E27FC236}">
                  <a16:creationId xmlns:a16="http://schemas.microsoft.com/office/drawing/2014/main" id="{652DAEA9-B275-4D4B-86E2-FBAE90C8A610}"/>
                </a:ext>
              </a:extLst>
            </p:cNvPr>
            <p:cNvSpPr/>
            <p:nvPr/>
          </p:nvSpPr>
          <p:spPr>
            <a:xfrm>
              <a:off x="3469427" y="1779200"/>
              <a:ext cx="2794641" cy="340311"/>
            </a:xfrm>
            <a:prstGeom prst="roundRect">
              <a:avLst/>
            </a:prstGeom>
            <a:noFill/>
            <a:ln w="28575">
              <a:solidFill>
                <a:srgbClr val="D166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 sz="1600">
                <a:solidFill>
                  <a:srgbClr val="7F7F7F"/>
                </a:solidFill>
              </a:endParaRPr>
            </a:p>
          </p:txBody>
        </p:sp>
        <p:sp>
          <p:nvSpPr>
            <p:cNvPr id="54" name="TextBox 44">
              <a:extLst>
                <a:ext uri="{FF2B5EF4-FFF2-40B4-BE49-F238E27FC236}">
                  <a16:creationId xmlns:a16="http://schemas.microsoft.com/office/drawing/2014/main" id="{D7806C35-DFEE-4048-8DF1-082BFB776F49}"/>
                </a:ext>
              </a:extLst>
            </p:cNvPr>
            <p:cNvSpPr txBox="1"/>
            <p:nvPr/>
          </p:nvSpPr>
          <p:spPr>
            <a:xfrm>
              <a:off x="3522533" y="1774588"/>
              <a:ext cx="294276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Propagador “</a:t>
              </a:r>
              <a:r>
                <a:rPr lang="es-ES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Near</a:t>
              </a:r>
              <a:r>
                <a:rPr lang="es-ES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s-ES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Earth</a:t>
              </a:r>
              <a:r>
                <a:rPr lang="es-ES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”</a:t>
              </a:r>
              <a:endParaRPr lang="en-GB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5" name="Graphic 4" descr="Rocket outline">
            <a:extLst>
              <a:ext uri="{FF2B5EF4-FFF2-40B4-BE49-F238E27FC236}">
                <a16:creationId xmlns:a16="http://schemas.microsoft.com/office/drawing/2014/main" id="{7B842278-D859-45E8-B501-73886B5C5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9040" y="167567"/>
            <a:ext cx="914400" cy="914400"/>
          </a:xfrm>
          <a:prstGeom prst="rect">
            <a:avLst/>
          </a:prstGeom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FDC9B01B-402F-4E74-B63D-EEED85E8A30F}"/>
              </a:ext>
            </a:extLst>
          </p:cNvPr>
          <p:cNvGrpSpPr/>
          <p:nvPr/>
        </p:nvGrpSpPr>
        <p:grpSpPr>
          <a:xfrm>
            <a:off x="2648997" y="4137534"/>
            <a:ext cx="321672" cy="224353"/>
            <a:chOff x="3197875" y="2036514"/>
            <a:chExt cx="321672" cy="224353"/>
          </a:xfrm>
        </p:grpSpPr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D046D4B8-770F-4273-997A-C55BBC4CAEAC}"/>
                </a:ext>
              </a:extLst>
            </p:cNvPr>
            <p:cNvCxnSpPr/>
            <p:nvPr/>
          </p:nvCxnSpPr>
          <p:spPr>
            <a:xfrm flipV="1">
              <a:off x="3201893" y="2257194"/>
              <a:ext cx="317654" cy="3673"/>
            </a:xfrm>
            <a:prstGeom prst="straightConnector1">
              <a:avLst/>
            </a:prstGeom>
            <a:ln>
              <a:solidFill>
                <a:srgbClr val="CDA6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4DC81B35-D298-4F7A-9BAE-E54F8AB86EAA}"/>
                </a:ext>
              </a:extLst>
            </p:cNvPr>
            <p:cNvCxnSpPr/>
            <p:nvPr/>
          </p:nvCxnSpPr>
          <p:spPr>
            <a:xfrm>
              <a:off x="3197875" y="2036514"/>
              <a:ext cx="9181" cy="220337"/>
            </a:xfrm>
            <a:prstGeom prst="straightConnector1">
              <a:avLst/>
            </a:prstGeom>
            <a:ln>
              <a:solidFill>
                <a:srgbClr val="CDA6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1EBFAFDA-58FA-46CE-ADCC-3504A68F0004}"/>
                  </a:ext>
                </a:extLst>
              </p:cNvPr>
              <p:cNvSpPr txBox="1"/>
              <p:nvPr/>
            </p:nvSpPr>
            <p:spPr>
              <a:xfrm>
                <a:off x="2928209" y="4189932"/>
                <a:ext cx="9583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b="0" i="0" smtClean="0">
                          <a:solidFill>
                            <a:srgbClr val="BA9953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rgbClr val="BA995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BA9953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BA9953"/>
                              </a:solidFill>
                              <a:latin typeface="Cambria Math" panose="02040503050406030204" pitchFamily="18" charset="0"/>
                            </a:rPr>
                            <m:t>𝑐𝑜𝑟𝑟</m:t>
                          </m:r>
                        </m:sub>
                      </m:sSub>
                    </m:oMath>
                  </m:oMathPara>
                </a14:m>
                <a:endParaRPr lang="en-GB">
                  <a:solidFill>
                    <a:srgbClr val="BA9953"/>
                  </a:solidFill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1EBFAFDA-58FA-46CE-ADCC-3504A68F0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209" y="4189932"/>
                <a:ext cx="95839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upo 35">
            <a:extLst>
              <a:ext uri="{FF2B5EF4-FFF2-40B4-BE49-F238E27FC236}">
                <a16:creationId xmlns:a16="http://schemas.microsoft.com/office/drawing/2014/main" id="{65D533FE-E4B6-43CD-AA73-6B4B7E08D8C1}"/>
              </a:ext>
            </a:extLst>
          </p:cNvPr>
          <p:cNvGrpSpPr/>
          <p:nvPr/>
        </p:nvGrpSpPr>
        <p:grpSpPr>
          <a:xfrm>
            <a:off x="1868180" y="4868255"/>
            <a:ext cx="3618220" cy="1361290"/>
            <a:chOff x="1868180" y="3920859"/>
            <a:chExt cx="3618220" cy="1361290"/>
          </a:xfrm>
        </p:grpSpPr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270FC531-0E53-433A-96A1-124CD9C7DF71}"/>
                </a:ext>
              </a:extLst>
            </p:cNvPr>
            <p:cNvGrpSpPr/>
            <p:nvPr/>
          </p:nvGrpSpPr>
          <p:grpSpPr>
            <a:xfrm>
              <a:off x="1868180" y="3920859"/>
              <a:ext cx="3618220" cy="1361290"/>
              <a:chOff x="1810053" y="4389435"/>
              <a:chExt cx="3618220" cy="1361290"/>
            </a:xfrm>
          </p:grpSpPr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EE907BC6-E894-4749-9C6D-B2A415DB5DD4}"/>
                  </a:ext>
                </a:extLst>
              </p:cNvPr>
              <p:cNvSpPr txBox="1"/>
              <p:nvPr/>
            </p:nvSpPr>
            <p:spPr>
              <a:xfrm>
                <a:off x="1810053" y="4389435"/>
                <a:ext cx="757991" cy="369332"/>
              </a:xfrm>
              <a:prstGeom prst="rect">
                <a:avLst/>
              </a:prstGeom>
              <a:noFill/>
              <a:ln>
                <a:solidFill>
                  <a:srgbClr val="8497B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s-ES">
                    <a:solidFill>
                      <a:srgbClr val="8497B0"/>
                    </a:solidFill>
                    <a:cs typeface="Calibri"/>
                  </a:rPr>
                  <a:t>Target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CuadroTexto 42">
                    <a:extLst>
                      <a:ext uri="{FF2B5EF4-FFF2-40B4-BE49-F238E27FC236}">
                        <a16:creationId xmlns:a16="http://schemas.microsoft.com/office/drawing/2014/main" id="{46106BFF-76FC-406F-A49E-B398B51C39E5}"/>
                      </a:ext>
                    </a:extLst>
                  </p:cNvPr>
                  <p:cNvSpPr txBox="1"/>
                  <p:nvPr/>
                </p:nvSpPr>
                <p:spPr>
                  <a:xfrm>
                    <a:off x="2002796" y="4919095"/>
                    <a:ext cx="2834249" cy="390748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solidFill>
                                  <a:srgbClr val="8497B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rgbClr val="8497B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rgbClr val="8497B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∞,</m:t>
                            </m:r>
                            <m:r>
                              <a:rPr lang="es-ES" b="0" i="1" smtClean="0">
                                <a:solidFill>
                                  <a:srgbClr val="8497B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𝐽𝑢𝑝</m:t>
                            </m:r>
                          </m:sub>
                        </m:sSub>
                      </m:oMath>
                    </a14:m>
                    <a:r>
                      <a:rPr lang="es-ES">
                        <a:solidFill>
                          <a:srgbClr val="8497B0"/>
                        </a:solidFill>
                        <a:cs typeface="Calibri"/>
                      </a:rPr>
                      <a:t> , </a:t>
                    </a:r>
                    <a14:m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rgbClr val="8497B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  <m:r>
                          <a:rPr lang="es-ES" b="0" i="1" smtClean="0">
                            <a:solidFill>
                              <a:srgbClr val="8497B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=50º</m:t>
                        </m:r>
                      </m:oMath>
                    </a14:m>
                    <a:r>
                      <a:rPr lang="es-ES">
                        <a:solidFill>
                          <a:srgbClr val="8497B0"/>
                        </a:solidFill>
                        <a:cs typeface="Calibri"/>
                      </a:rPr>
                      <a:t>     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solidFill>
                                  <a:srgbClr val="8497B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rgbClr val="8497B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rgbClr val="8497B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𝑇</m:t>
                            </m:r>
                          </m:sub>
                        </m:sSub>
                        <m:r>
                          <a:rPr lang="es-ES" b="0" i="0" smtClean="0">
                            <a:solidFill>
                              <a:srgbClr val="8497B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</m:oMath>
                    </a14:m>
                    <a:r>
                      <a:rPr lang="es-ES">
                        <a:solidFill>
                          <a:srgbClr val="8497B0"/>
                        </a:solidFill>
                        <a:cs typeface="Calibri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solidFill>
                                  <a:srgbClr val="8497B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rgbClr val="8497B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𝐵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rgbClr val="8497B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𝑅</m:t>
                            </m:r>
                          </m:sub>
                        </m:sSub>
                      </m:oMath>
                    </a14:m>
                    <a:r>
                      <a:rPr lang="es-ES">
                        <a:solidFill>
                          <a:srgbClr val="8497B0"/>
                        </a:solidFill>
                        <a:cs typeface="Calibri"/>
                      </a:rPr>
                      <a:t>) </a:t>
                    </a:r>
                  </a:p>
                </p:txBody>
              </p:sp>
            </mc:Choice>
            <mc:Fallback xmlns="">
              <p:sp>
                <p:nvSpPr>
                  <p:cNvPr id="43" name="CuadroTexto 42">
                    <a:extLst>
                      <a:ext uri="{FF2B5EF4-FFF2-40B4-BE49-F238E27FC236}">
                        <a16:creationId xmlns:a16="http://schemas.microsoft.com/office/drawing/2014/main" id="{46106BFF-76FC-406F-A49E-B398B51C39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2796" y="4919095"/>
                    <a:ext cx="2834249" cy="39074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6154" r="-1505" b="-1846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CuadroTexto 43">
                    <a:extLst>
                      <a:ext uri="{FF2B5EF4-FFF2-40B4-BE49-F238E27FC236}">
                        <a16:creationId xmlns:a16="http://schemas.microsoft.com/office/drawing/2014/main" id="{2B3E85F7-AA0E-4B57-B9BE-5BA844E2AE0A}"/>
                      </a:ext>
                    </a:extLst>
                  </p:cNvPr>
                  <p:cNvSpPr txBox="1"/>
                  <p:nvPr/>
                </p:nvSpPr>
                <p:spPr>
                  <a:xfrm>
                    <a:off x="1979997" y="5359977"/>
                    <a:ext cx="3448276" cy="390748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solidFill>
                                  <a:srgbClr val="8497B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rgbClr val="8497B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rgbClr val="8497B0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𝑝</m:t>
                            </m:r>
                          </m:sub>
                        </m:sSub>
                      </m:oMath>
                    </a14:m>
                    <a:r>
                      <a:rPr lang="es-ES">
                        <a:solidFill>
                          <a:srgbClr val="8497B0"/>
                        </a:solidFill>
                        <a:cs typeface="Calibri"/>
                      </a:rPr>
                      <a:t>, inclinación órbita de llegada </a:t>
                    </a:r>
                  </a:p>
                </p:txBody>
              </p:sp>
            </mc:Choice>
            <mc:Fallback xmlns="">
              <p:sp>
                <p:nvSpPr>
                  <p:cNvPr id="44" name="CuadroTexto 43">
                    <a:extLst>
                      <a:ext uri="{FF2B5EF4-FFF2-40B4-BE49-F238E27FC236}">
                        <a16:creationId xmlns:a16="http://schemas.microsoft.com/office/drawing/2014/main" id="{2B3E85F7-AA0E-4B57-B9BE-5BA844E2AE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9997" y="5359977"/>
                    <a:ext cx="3448276" cy="3907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7813" b="-2031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9" name="Conector recto de flecha 38">
              <a:extLst>
                <a:ext uri="{FF2B5EF4-FFF2-40B4-BE49-F238E27FC236}">
                  <a16:creationId xmlns:a16="http://schemas.microsoft.com/office/drawing/2014/main" id="{F35256C6-B3BD-4C42-B083-2CC2CED01F92}"/>
                </a:ext>
              </a:extLst>
            </p:cNvPr>
            <p:cNvCxnSpPr>
              <a:cxnSpLocks/>
            </p:cNvCxnSpPr>
            <p:nvPr/>
          </p:nvCxnSpPr>
          <p:spPr>
            <a:xfrm>
              <a:off x="1868180" y="4645892"/>
              <a:ext cx="154112" cy="1"/>
            </a:xfrm>
            <a:prstGeom prst="straightConnector1">
              <a:avLst/>
            </a:prstGeom>
            <a:ln>
              <a:solidFill>
                <a:srgbClr val="CDA6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9A697792-2826-45C8-B362-5A544C87EDCF}"/>
              </a:ext>
            </a:extLst>
          </p:cNvPr>
          <p:cNvCxnSpPr>
            <a:cxnSpLocks/>
          </p:cNvCxnSpPr>
          <p:nvPr/>
        </p:nvCxnSpPr>
        <p:spPr>
          <a:xfrm>
            <a:off x="1835568" y="6022756"/>
            <a:ext cx="154112" cy="1"/>
          </a:xfrm>
          <a:prstGeom prst="straightConnector1">
            <a:avLst/>
          </a:prstGeom>
          <a:ln>
            <a:solidFill>
              <a:srgbClr val="CDA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AEFEB55-F360-48C1-8C40-A9E05CDB1ECE}"/>
              </a:ext>
            </a:extLst>
          </p:cNvPr>
          <p:cNvSpPr txBox="1"/>
          <p:nvPr/>
        </p:nvSpPr>
        <p:spPr>
          <a:xfrm>
            <a:off x="2658178" y="4868255"/>
            <a:ext cx="259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8497B0"/>
                </a:solidFill>
              </a:rPr>
              <a:t>Hipérbola de llegada</a:t>
            </a:r>
            <a:endParaRPr lang="en-GB">
              <a:solidFill>
                <a:srgbClr val="8497B0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5BECD4D-0197-4637-A187-E6C3F45DDE3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2EF8C-434D-4DBA-A695-64C82583D6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" t="19469" r="4667" b="-893"/>
          <a:stretch/>
        </p:blipFill>
        <p:spPr>
          <a:xfrm>
            <a:off x="0" y="0"/>
            <a:ext cx="12192000" cy="6934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FFFF4B-3079-4209-8D5F-D46F907EC3A4}"/>
              </a:ext>
            </a:extLst>
          </p:cNvPr>
          <p:cNvSpPr txBox="1"/>
          <p:nvPr/>
        </p:nvSpPr>
        <p:spPr>
          <a:xfrm>
            <a:off x="2615742" y="2966650"/>
            <a:ext cx="60651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dirty="0">
                <a:solidFill>
                  <a:srgbClr val="CDA655"/>
                </a:solidFill>
                <a:cs typeface="Calibri"/>
              </a:rPr>
              <a:t>¿Preguntas?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6015052-0AD2-4C12-BBB8-C0C91249455B}"/>
              </a:ext>
            </a:extLst>
          </p:cNvPr>
          <p:cNvCxnSpPr/>
          <p:nvPr/>
        </p:nvCxnSpPr>
        <p:spPr>
          <a:xfrm>
            <a:off x="1310819" y="36374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052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00295-CE4B-4DFC-AF54-918065B3A4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" t="19469" r="4667" b="-893"/>
          <a:stretch/>
        </p:blipFill>
        <p:spPr>
          <a:xfrm>
            <a:off x="0" y="0"/>
            <a:ext cx="12192000" cy="693404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27E2D22-FBD0-4A1F-96E1-602AE1E414C2}"/>
              </a:ext>
            </a:extLst>
          </p:cNvPr>
          <p:cNvSpPr txBox="1">
            <a:spLocks/>
          </p:cNvSpPr>
          <p:nvPr/>
        </p:nvSpPr>
        <p:spPr>
          <a:xfrm>
            <a:off x="2435158" y="4834647"/>
            <a:ext cx="9144000" cy="11888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>
              <a:solidFill>
                <a:srgbClr val="CDA65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F117B-43B0-4E7A-8CB6-96DA77B62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-657225"/>
            <a:ext cx="3020037" cy="51320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B3D9A4-3279-4355-8799-685E073910BF}"/>
              </a:ext>
            </a:extLst>
          </p:cNvPr>
          <p:cNvSpPr/>
          <p:nvPr/>
        </p:nvSpPr>
        <p:spPr>
          <a:xfrm>
            <a:off x="9810750" y="5735626"/>
            <a:ext cx="2486025" cy="1188889"/>
          </a:xfrm>
          <a:prstGeom prst="roundRect">
            <a:avLst>
              <a:gd name="adj" fmla="val 464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b="1" dirty="0">
                <a:solidFill>
                  <a:srgbClr val="CDA655"/>
                </a:solidFill>
                <a:latin typeface="+mj-lt"/>
              </a:rPr>
              <a:t>Pablo Zapatero Montaña</a:t>
            </a:r>
            <a:br>
              <a:rPr lang="es-ES" sz="1800" b="1" dirty="0">
                <a:solidFill>
                  <a:srgbClr val="CDA655"/>
                </a:solidFill>
                <a:latin typeface="+mj-lt"/>
              </a:rPr>
            </a:br>
            <a:r>
              <a:rPr lang="es-ES" sz="1800" b="1" dirty="0">
                <a:solidFill>
                  <a:srgbClr val="CDA655"/>
                </a:solidFill>
                <a:latin typeface="+mj-lt"/>
              </a:rPr>
              <a:t>Javier Vega Mateos</a:t>
            </a:r>
            <a:br>
              <a:rPr lang="es-ES" sz="1800" b="1" dirty="0">
                <a:solidFill>
                  <a:srgbClr val="CDA655"/>
                </a:solidFill>
                <a:latin typeface="+mj-lt"/>
              </a:rPr>
            </a:br>
            <a:r>
              <a:rPr lang="es-ES" sz="1800" b="1" dirty="0">
                <a:solidFill>
                  <a:srgbClr val="CDA655"/>
                </a:solidFill>
                <a:latin typeface="+mj-lt"/>
              </a:rPr>
              <a:t>Diego Mataix Caballero</a:t>
            </a:r>
            <a:br>
              <a:rPr lang="es-ES" sz="1800" b="1" dirty="0">
                <a:solidFill>
                  <a:srgbClr val="CDA655"/>
                </a:solidFill>
                <a:latin typeface="+mj-lt"/>
              </a:rPr>
            </a:br>
            <a:r>
              <a:rPr lang="es-ES" sz="1800" b="1" dirty="0">
                <a:solidFill>
                  <a:srgbClr val="CDA655"/>
                </a:solidFill>
                <a:latin typeface="+mj-lt"/>
              </a:rPr>
              <a:t>Rafael Luque </a:t>
            </a:r>
            <a:r>
              <a:rPr lang="es-ES" sz="1800" b="1" dirty="0" err="1">
                <a:solidFill>
                  <a:srgbClr val="CDA655"/>
                </a:solidFill>
                <a:latin typeface="+mj-lt"/>
              </a:rPr>
              <a:t>Lopez</a:t>
            </a:r>
            <a:endParaRPr lang="es-ES" sz="1800" dirty="0">
              <a:solidFill>
                <a:srgbClr val="CDA655"/>
              </a:solidFill>
              <a:latin typeface="+mj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710640"/>
            <a:ext cx="3990975" cy="2226982"/>
          </a:xfrm>
        </p:spPr>
        <p:txBody>
          <a:bodyPr>
            <a:noAutofit/>
          </a:bodyPr>
          <a:lstStyle/>
          <a:p>
            <a:r>
              <a:rPr lang="es-ES" sz="4000" b="1" dirty="0">
                <a:solidFill>
                  <a:srgbClr val="CDA655"/>
                </a:solidFill>
                <a:ea typeface="+mj-lt"/>
                <a:cs typeface="Times New Roman" panose="02020603050405020304" pitchFamily="18" charset="0"/>
              </a:rPr>
              <a:t>Dispositivos fotovoltaicos. Modelos explícitos y del circuito equivalente.</a:t>
            </a:r>
            <a:endParaRPr lang="en-US" sz="4000" b="1" dirty="0">
              <a:solidFill>
                <a:srgbClr val="CDA655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20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A close up of a reptile&#10;&#10;Description automatically generated">
            <a:extLst>
              <a:ext uri="{FF2B5EF4-FFF2-40B4-BE49-F238E27FC236}">
                <a16:creationId xmlns:a16="http://schemas.microsoft.com/office/drawing/2014/main" id="{926105FF-472A-4BC7-AAB1-8D92415391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237" b="255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1ECC1A-0CA0-4A8F-B05A-60605E840C63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9" y="464729"/>
            <a:ext cx="4094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 err="1">
                <a:solidFill>
                  <a:srgbClr val="CDA655"/>
                </a:solidFill>
                <a:cs typeface="Calibri"/>
              </a:rPr>
              <a:t>Índice</a:t>
            </a:r>
            <a:endParaRPr lang="en-US" sz="3600" dirty="0">
              <a:solidFill>
                <a:srgbClr val="CDA655"/>
              </a:solidFill>
              <a:cs typeface="Calibri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142815-D685-4A9A-A7D4-7F0014F8C021}"/>
              </a:ext>
            </a:extLst>
          </p:cNvPr>
          <p:cNvSpPr txBox="1">
            <a:spLocks/>
          </p:cNvSpPr>
          <p:nvPr/>
        </p:nvSpPr>
        <p:spPr>
          <a:xfrm>
            <a:off x="2728213" y="1517674"/>
            <a:ext cx="8256233" cy="4903230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" sz="2600" dirty="0">
                <a:solidFill>
                  <a:srgbClr val="CDA655"/>
                </a:solidFill>
              </a:rPr>
              <a:t>1.</a:t>
            </a:r>
            <a:r>
              <a:rPr lang="es-ES" sz="2600" dirty="0">
                <a:solidFill>
                  <a:srgbClr val="D1666F"/>
                </a:solidFill>
              </a:rPr>
              <a:t> </a:t>
            </a:r>
            <a:r>
              <a:rPr lang="es-E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Introducción y motivación para este trabajo (?)</a:t>
            </a:r>
            <a:endParaRPr lang="es-ES" sz="2600" dirty="0">
              <a:solidFill>
                <a:schemeClr val="tx2">
                  <a:lumMod val="60000"/>
                  <a:lumOff val="40000"/>
                </a:schemeClr>
              </a:solidFill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s-ES" sz="2600" dirty="0">
                <a:solidFill>
                  <a:srgbClr val="CDA655"/>
                </a:solidFill>
              </a:rPr>
              <a:t>2. </a:t>
            </a:r>
            <a:r>
              <a:rPr lang="es-E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Dispositivos fotovoltaicos. Modelos explícitos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2600" dirty="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	</a:t>
            </a:r>
            <a:r>
              <a:rPr lang="es-ES" sz="2600" dirty="0">
                <a:solidFill>
                  <a:srgbClr val="CDA655"/>
                </a:solidFill>
                <a:cs typeface="Calibri"/>
              </a:rPr>
              <a:t>2.1 </a:t>
            </a:r>
            <a:r>
              <a:rPr lang="es-E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Modelo de Das</a:t>
            </a:r>
            <a:endParaRPr lang="es-ES" sz="2600" dirty="0">
              <a:solidFill>
                <a:srgbClr val="CDA655"/>
              </a:solidFill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s-ES" sz="2600" dirty="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	</a:t>
            </a:r>
            <a:r>
              <a:rPr lang="es-ES" sz="2600" dirty="0">
                <a:solidFill>
                  <a:srgbClr val="CDA655"/>
                </a:solidFill>
                <a:cs typeface="Calibri"/>
              </a:rPr>
              <a:t>2.2 </a:t>
            </a:r>
            <a:r>
              <a:rPr lang="es-ES" sz="2600" dirty="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Modelo de </a:t>
            </a:r>
            <a:r>
              <a:rPr lang="es-ES" sz="2600" dirty="0" err="1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Karmalkar</a:t>
            </a:r>
            <a:r>
              <a:rPr lang="es-ES" sz="2600" dirty="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 &amp; </a:t>
            </a:r>
            <a:r>
              <a:rPr lang="es-ES" sz="2600" dirty="0" err="1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Hannefa</a:t>
            </a:r>
            <a:endParaRPr lang="es-ES" sz="2600" dirty="0">
              <a:solidFill>
                <a:schemeClr val="tx2">
                  <a:lumMod val="60000"/>
                  <a:lumOff val="40000"/>
                </a:schemeClr>
              </a:solidFill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s-ES" sz="2600" dirty="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	</a:t>
            </a:r>
            <a:r>
              <a:rPr lang="es-ES" sz="2600" dirty="0">
                <a:solidFill>
                  <a:srgbClr val="CDA655"/>
                </a:solidFill>
                <a:cs typeface="Calibri"/>
              </a:rPr>
              <a:t>2.3 </a:t>
            </a:r>
            <a:r>
              <a:rPr lang="es-ES" sz="2600" dirty="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Modelo de Pindado &amp; Cubas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2600" dirty="0">
                <a:solidFill>
                  <a:srgbClr val="CDA655"/>
                </a:solidFill>
              </a:rPr>
              <a:t>3. </a:t>
            </a:r>
            <a:r>
              <a:rPr lang="es-E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Dispositivos fotovoltaicos. Modelo del circuito equivalente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2600" dirty="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	</a:t>
            </a:r>
            <a:r>
              <a:rPr lang="es-ES" sz="2600" dirty="0">
                <a:solidFill>
                  <a:srgbClr val="CDA655"/>
                </a:solidFill>
                <a:cs typeface="Calibri"/>
              </a:rPr>
              <a:t>3.1 </a:t>
            </a:r>
            <a:r>
              <a:rPr lang="es-ES" sz="2600" dirty="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Modelo de 1D2R</a:t>
            </a:r>
            <a:endParaRPr lang="es-ES" sz="2600" dirty="0">
              <a:solidFill>
                <a:srgbClr val="CDA655"/>
              </a:solidFill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s-ES" sz="2600" dirty="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	</a:t>
            </a:r>
            <a:r>
              <a:rPr lang="es-ES" sz="2600" dirty="0">
                <a:solidFill>
                  <a:srgbClr val="CDA655"/>
                </a:solidFill>
                <a:cs typeface="Calibri"/>
              </a:rPr>
              <a:t>3.2 </a:t>
            </a:r>
            <a:r>
              <a:rPr lang="es-ES" sz="2600" dirty="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Modelo de 2D2R</a:t>
            </a:r>
            <a:endParaRPr lang="es-ES" sz="2600" dirty="0">
              <a:solidFill>
                <a:srgbClr val="CDA655"/>
              </a:solidFill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s-ES" sz="2600" dirty="0">
                <a:solidFill>
                  <a:srgbClr val="CDA655"/>
                </a:solidFill>
              </a:rPr>
              <a:t>4. </a:t>
            </a:r>
            <a:r>
              <a:rPr lang="es-E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Comparación entre modelos</a:t>
            </a:r>
            <a:endParaRPr lang="es-ES" sz="2600" dirty="0">
              <a:solidFill>
                <a:schemeClr val="tx2">
                  <a:lumMod val="60000"/>
                  <a:lumOff val="40000"/>
                </a:schemeClr>
              </a:solidFill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s-ES" sz="2600" dirty="0">
                <a:solidFill>
                  <a:srgbClr val="CDA655"/>
                </a:solidFill>
              </a:rPr>
              <a:t>5.</a:t>
            </a:r>
            <a:r>
              <a:rPr lang="es-ES" sz="2600" dirty="0">
                <a:solidFill>
                  <a:srgbClr val="A15760"/>
                </a:solidFill>
              </a:rPr>
              <a:t> </a:t>
            </a:r>
            <a:r>
              <a:rPr lang="es-E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Conclusiones</a:t>
            </a:r>
            <a:endParaRPr lang="es-ES" sz="2600" dirty="0">
              <a:solidFill>
                <a:schemeClr val="tx2">
                  <a:lumMod val="60000"/>
                  <a:lumOff val="40000"/>
                </a:schemeClr>
              </a:solidFill>
              <a:cs typeface="Calibri"/>
            </a:endParaRPr>
          </a:p>
        </p:txBody>
      </p:sp>
      <p:cxnSp>
        <p:nvCxnSpPr>
          <p:cNvPr id="9" name="Conector recto 5">
            <a:extLst>
              <a:ext uri="{FF2B5EF4-FFF2-40B4-BE49-F238E27FC236}">
                <a16:creationId xmlns:a16="http://schemas.microsoft.com/office/drawing/2014/main" id="{CE375D66-EFAA-4624-9ADA-331DC7691859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EBD2018-9B5B-403D-8693-D324E25342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9594CF2-AA1A-46F4-A70E-686ED632C59C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9" y="474254"/>
            <a:ext cx="4094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Introducción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89086-D357-4A7D-9408-C93C7DFA99C4}"/>
              </a:ext>
            </a:extLst>
          </p:cNvPr>
          <p:cNvSpPr txBox="1"/>
          <p:nvPr/>
        </p:nvSpPr>
        <p:spPr>
          <a:xfrm>
            <a:off x="11481758" y="6133381"/>
            <a:ext cx="414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60C7C55-3249-406D-9513-1C936589491E}"/>
              </a:ext>
            </a:extLst>
          </p:cNvPr>
          <p:cNvSpPr txBox="1"/>
          <p:nvPr/>
        </p:nvSpPr>
        <p:spPr>
          <a:xfrm>
            <a:off x="2232163" y="1437007"/>
            <a:ext cx="907401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>
                <a:solidFill>
                  <a:srgbClr val="CDA655"/>
                </a:solidFill>
                <a:cs typeface="Calibri"/>
              </a:rPr>
              <a:t>Es necesario conocer y modelar el comportamiento de un dispositivo fotovoltaico, especialmente para uso espacial.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89A49B09-70B7-4D5C-8E63-A0EF25FB713D}"/>
              </a:ext>
            </a:extLst>
          </p:cNvPr>
          <p:cNvSpPr/>
          <p:nvPr/>
        </p:nvSpPr>
        <p:spPr>
          <a:xfrm>
            <a:off x="1824334" y="1551821"/>
            <a:ext cx="220338" cy="165254"/>
          </a:xfrm>
          <a:prstGeom prst="rightArrow">
            <a:avLst/>
          </a:prstGeom>
          <a:solidFill>
            <a:srgbClr val="CDA655"/>
          </a:solidFill>
          <a:ln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3608FB38-EDDB-4B3F-A11B-1053C27EFA7D}"/>
              </a:ext>
            </a:extLst>
          </p:cNvPr>
          <p:cNvSpPr/>
          <p:nvPr/>
        </p:nvSpPr>
        <p:spPr>
          <a:xfrm>
            <a:off x="2953565" y="4719864"/>
            <a:ext cx="220338" cy="165254"/>
          </a:xfrm>
          <a:prstGeom prst="rightArrow">
            <a:avLst/>
          </a:prstGeom>
          <a:noFill/>
          <a:ln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1449A92-5C7D-4EBA-BA2F-4AAC34F5C0BB}"/>
              </a:ext>
            </a:extLst>
          </p:cNvPr>
          <p:cNvSpPr txBox="1"/>
          <p:nvPr/>
        </p:nvSpPr>
        <p:spPr>
          <a:xfrm>
            <a:off x="3130377" y="2306675"/>
            <a:ext cx="5038379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Mediante el uso de métodos explícitos</a:t>
            </a:r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78F1E8D3-0C89-454A-A632-46EF81EEC458}"/>
              </a:ext>
            </a:extLst>
          </p:cNvPr>
          <p:cNvSpPr/>
          <p:nvPr/>
        </p:nvSpPr>
        <p:spPr>
          <a:xfrm>
            <a:off x="2953565" y="5206442"/>
            <a:ext cx="220338" cy="165254"/>
          </a:xfrm>
          <a:prstGeom prst="rightArrow">
            <a:avLst/>
          </a:prstGeom>
          <a:noFill/>
          <a:ln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C159E1E-7576-4DBB-A3C2-C7CA828BF4AA}"/>
              </a:ext>
            </a:extLst>
          </p:cNvPr>
          <p:cNvSpPr txBox="1"/>
          <p:nvPr/>
        </p:nvSpPr>
        <p:spPr>
          <a:xfrm>
            <a:off x="3167099" y="2730445"/>
            <a:ext cx="5883005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Mediante el modelo del circuito equivalente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4532E7E-9262-41F1-8C69-56C81FE0E9DA}"/>
              </a:ext>
            </a:extLst>
          </p:cNvPr>
          <p:cNvSpPr txBox="1"/>
          <p:nvPr/>
        </p:nvSpPr>
        <p:spPr>
          <a:xfrm>
            <a:off x="2232162" y="3393035"/>
            <a:ext cx="588300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>
                <a:solidFill>
                  <a:srgbClr val="CDA655"/>
                </a:solidFill>
                <a:cs typeface="Calibri"/>
              </a:rPr>
              <a:t>Se analiza el comportamiento de 11 paneles solares</a:t>
            </a: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BDAC2D9-FBB6-4ABB-AE17-E7A2C3B586A4}"/>
              </a:ext>
            </a:extLst>
          </p:cNvPr>
          <p:cNvSpPr/>
          <p:nvPr/>
        </p:nvSpPr>
        <p:spPr>
          <a:xfrm>
            <a:off x="1906963" y="3508008"/>
            <a:ext cx="220338" cy="165254"/>
          </a:xfrm>
          <a:prstGeom prst="rightArrow">
            <a:avLst/>
          </a:prstGeom>
          <a:solidFill>
            <a:srgbClr val="CDA655"/>
          </a:solidFill>
          <a:ln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9A14D1E8-EA02-4B15-8244-90922345A020}"/>
              </a:ext>
            </a:extLst>
          </p:cNvPr>
          <p:cNvSpPr/>
          <p:nvPr/>
        </p:nvSpPr>
        <p:spPr>
          <a:xfrm>
            <a:off x="2875406" y="2410604"/>
            <a:ext cx="256016" cy="174589"/>
          </a:xfrm>
          <a:prstGeom prst="rightArrow">
            <a:avLst/>
          </a:prstGeom>
          <a:noFill/>
          <a:ln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1D65C505-9704-42CB-B380-05B3DAD24324}"/>
              </a:ext>
            </a:extLst>
          </p:cNvPr>
          <p:cNvSpPr/>
          <p:nvPr/>
        </p:nvSpPr>
        <p:spPr>
          <a:xfrm>
            <a:off x="2875406" y="2829991"/>
            <a:ext cx="256016" cy="174589"/>
          </a:xfrm>
          <a:prstGeom prst="rightArrow">
            <a:avLst/>
          </a:prstGeom>
          <a:noFill/>
          <a:ln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02B324F8-BF2F-4460-BC15-75F535BBA774}"/>
              </a:ext>
            </a:extLst>
          </p:cNvPr>
          <p:cNvSpPr/>
          <p:nvPr/>
        </p:nvSpPr>
        <p:spPr>
          <a:xfrm>
            <a:off x="2953564" y="5738923"/>
            <a:ext cx="220338" cy="165254"/>
          </a:xfrm>
          <a:prstGeom prst="rightArrow">
            <a:avLst/>
          </a:prstGeom>
          <a:noFill/>
          <a:ln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B5985426-470B-4163-B1A7-CE4F7B8D4473}"/>
                  </a:ext>
                </a:extLst>
              </p:cNvPr>
              <p:cNvSpPr txBox="1"/>
              <p:nvPr/>
            </p:nvSpPr>
            <p:spPr>
              <a:xfrm>
                <a:off x="6202496" y="4605049"/>
                <a:ext cx="1724136" cy="4237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h</m:t>
                          </m:r>
                        </m:e>
                        <m:sub>
                          <m:r>
                            <a:rPr lang="es-ES" sz="20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𝑝</m:t>
                          </m:r>
                        </m:sub>
                      </m:sSub>
                      <m:r>
                        <a:rPr lang="es-ES" sz="2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Calibri"/>
                        </a:rPr>
                        <m:t>=600 </m:t>
                      </m:r>
                      <m:r>
                        <a:rPr lang="es-ES" sz="2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𝑘𝑚</m:t>
                      </m:r>
                    </m:oMath>
                  </m:oMathPara>
                </a14:m>
                <a:endParaRPr lang="es-ES" sz="2000">
                  <a:solidFill>
                    <a:schemeClr val="tx2">
                      <a:lumMod val="60000"/>
                      <a:lumOff val="40000"/>
                    </a:schemeClr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B5985426-470B-4163-B1A7-CE4F7B8D4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496" y="4605049"/>
                <a:ext cx="1724136" cy="423770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uadroTexto 23">
            <a:extLst>
              <a:ext uri="{FF2B5EF4-FFF2-40B4-BE49-F238E27FC236}">
                <a16:creationId xmlns:a16="http://schemas.microsoft.com/office/drawing/2014/main" id="{BCCC6AF5-E46D-48D8-A0E3-EDE518FA2244}"/>
              </a:ext>
            </a:extLst>
          </p:cNvPr>
          <p:cNvSpPr txBox="1"/>
          <p:nvPr/>
        </p:nvSpPr>
        <p:spPr>
          <a:xfrm>
            <a:off x="3310568" y="5624109"/>
            <a:ext cx="1035583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err="1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e</a:t>
            </a:r>
            <a:r>
              <a:rPr lang="es-ES" sz="200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 = 0.6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2000976-BBE6-43D7-98A9-025844037073}"/>
              </a:ext>
            </a:extLst>
          </p:cNvPr>
          <p:cNvSpPr txBox="1"/>
          <p:nvPr/>
        </p:nvSpPr>
        <p:spPr>
          <a:xfrm>
            <a:off x="3310567" y="5091626"/>
            <a:ext cx="1035583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err="1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e</a:t>
            </a:r>
            <a:r>
              <a:rPr lang="es-ES" sz="200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 = 0.1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0BC98F3-8C75-4F47-9FC7-CCD7DF2A083B}"/>
              </a:ext>
            </a:extLst>
          </p:cNvPr>
          <p:cNvSpPr txBox="1"/>
          <p:nvPr/>
        </p:nvSpPr>
        <p:spPr>
          <a:xfrm>
            <a:off x="2805627" y="4100107"/>
            <a:ext cx="17424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dirty="0">
                <a:solidFill>
                  <a:srgbClr val="CDA655"/>
                </a:solidFill>
                <a:cs typeface="Calibri"/>
              </a:rPr>
              <a:t>Excentricidad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B0D76E4-362D-4888-BE51-FE86887C840E}"/>
              </a:ext>
            </a:extLst>
          </p:cNvPr>
          <p:cNvSpPr txBox="1"/>
          <p:nvPr/>
        </p:nvSpPr>
        <p:spPr>
          <a:xfrm>
            <a:off x="5743457" y="4100106"/>
            <a:ext cx="85196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rgbClr val="CDA655"/>
                </a:solidFill>
                <a:cs typeface="Calibri"/>
              </a:rPr>
              <a:t>Altura</a:t>
            </a:r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137EC527-3CBD-4B83-A445-5077F64EAF24}"/>
              </a:ext>
            </a:extLst>
          </p:cNvPr>
          <p:cNvSpPr/>
          <p:nvPr/>
        </p:nvSpPr>
        <p:spPr>
          <a:xfrm>
            <a:off x="5808769" y="4738225"/>
            <a:ext cx="220338" cy="165254"/>
          </a:xfrm>
          <a:prstGeom prst="rightArrow">
            <a:avLst/>
          </a:prstGeom>
          <a:noFill/>
          <a:ln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BDCE5239-0745-40DD-8F03-A50DDF1EFDD0}"/>
              </a:ext>
            </a:extLst>
          </p:cNvPr>
          <p:cNvSpPr/>
          <p:nvPr/>
        </p:nvSpPr>
        <p:spPr>
          <a:xfrm>
            <a:off x="5808769" y="5224803"/>
            <a:ext cx="220338" cy="165254"/>
          </a:xfrm>
          <a:prstGeom prst="rightArrow">
            <a:avLst/>
          </a:prstGeom>
          <a:noFill/>
          <a:ln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7B26B07-7251-422A-81A7-BC730577C954}"/>
              </a:ext>
            </a:extLst>
          </p:cNvPr>
          <p:cNvSpPr txBox="1"/>
          <p:nvPr/>
        </p:nvSpPr>
        <p:spPr>
          <a:xfrm>
            <a:off x="3310566" y="4605047"/>
            <a:ext cx="1035583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err="1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Fly-by</a:t>
            </a:r>
            <a:endParaRPr lang="es-ES" sz="2000">
              <a:solidFill>
                <a:schemeClr val="tx2">
                  <a:lumMod val="60000"/>
                  <a:lumOff val="40000"/>
                </a:schemeClr>
              </a:solidFill>
              <a:cs typeface="Calibri"/>
            </a:endParaRPr>
          </a:p>
        </p:txBody>
      </p:sp>
      <p:sp>
        <p:nvSpPr>
          <p:cNvPr id="35" name="Rectángulo: esquinas redondeadas 11">
            <a:extLst>
              <a:ext uri="{FF2B5EF4-FFF2-40B4-BE49-F238E27FC236}">
                <a16:creationId xmlns:a16="http://schemas.microsoft.com/office/drawing/2014/main" id="{0FD66331-755A-4C64-9B26-5EC31F8E91D2}"/>
              </a:ext>
            </a:extLst>
          </p:cNvPr>
          <p:cNvSpPr/>
          <p:nvPr/>
        </p:nvSpPr>
        <p:spPr>
          <a:xfrm>
            <a:off x="2575534" y="3942558"/>
            <a:ext cx="2041604" cy="2364445"/>
          </a:xfrm>
          <a:prstGeom prst="roundRect">
            <a:avLst>
              <a:gd name="adj" fmla="val 9668"/>
            </a:avLst>
          </a:prstGeom>
          <a:noFill/>
          <a:ln w="19050">
            <a:solidFill>
              <a:srgbClr val="8497B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ángulo: esquinas redondeadas 11">
            <a:extLst>
              <a:ext uri="{FF2B5EF4-FFF2-40B4-BE49-F238E27FC236}">
                <a16:creationId xmlns:a16="http://schemas.microsoft.com/office/drawing/2014/main" id="{A648C306-B9C3-4022-BE8E-203DC27EB42F}"/>
              </a:ext>
            </a:extLst>
          </p:cNvPr>
          <p:cNvSpPr/>
          <p:nvPr/>
        </p:nvSpPr>
        <p:spPr>
          <a:xfrm>
            <a:off x="5352170" y="3942558"/>
            <a:ext cx="3113100" cy="1796365"/>
          </a:xfrm>
          <a:prstGeom prst="roundRect">
            <a:avLst>
              <a:gd name="adj" fmla="val 9668"/>
            </a:avLst>
          </a:prstGeom>
          <a:noFill/>
          <a:ln w="19050">
            <a:solidFill>
              <a:srgbClr val="8497B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ángulo: esquinas redondeadas 11">
            <a:extLst>
              <a:ext uri="{FF2B5EF4-FFF2-40B4-BE49-F238E27FC236}">
                <a16:creationId xmlns:a16="http://schemas.microsoft.com/office/drawing/2014/main" id="{919B8193-FCCC-499A-B7E1-92B7B4753422}"/>
              </a:ext>
            </a:extLst>
          </p:cNvPr>
          <p:cNvSpPr/>
          <p:nvPr/>
        </p:nvSpPr>
        <p:spPr>
          <a:xfrm>
            <a:off x="2575534" y="2165058"/>
            <a:ext cx="5750525" cy="1078564"/>
          </a:xfrm>
          <a:prstGeom prst="roundRect">
            <a:avLst>
              <a:gd name="adj" fmla="val 9668"/>
            </a:avLst>
          </a:prstGeom>
          <a:noFill/>
          <a:ln w="19050">
            <a:solidFill>
              <a:srgbClr val="8497B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928551B4-1C7B-49BD-A74B-BE642603026E}"/>
                  </a:ext>
                </a:extLst>
              </p:cNvPr>
              <p:cNvSpPr txBox="1"/>
              <p:nvPr/>
            </p:nvSpPr>
            <p:spPr>
              <a:xfrm>
                <a:off x="6202495" y="5079796"/>
                <a:ext cx="1806765" cy="4237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h</m:t>
                          </m:r>
                        </m:e>
                        <m:sub>
                          <m:r>
                            <a:rPr lang="es-ES" sz="20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𝑝</m:t>
                          </m:r>
                        </m:sub>
                      </m:sSub>
                      <m:r>
                        <a:rPr lang="es-ES" sz="2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Calibri"/>
                        </a:rPr>
                        <m:t>=1500 </m:t>
                      </m:r>
                      <m:r>
                        <a:rPr lang="es-ES" sz="2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𝑘𝑚</m:t>
                      </m:r>
                    </m:oMath>
                  </m:oMathPara>
                </a14:m>
                <a:endParaRPr lang="es-ES" sz="2000">
                  <a:solidFill>
                    <a:schemeClr val="tx2">
                      <a:lumMod val="60000"/>
                      <a:lumOff val="40000"/>
                    </a:schemeClr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928551B4-1C7B-49BD-A74B-BE6426030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495" y="5079796"/>
                <a:ext cx="1806765" cy="423770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adroTexto 33">
            <a:extLst>
              <a:ext uri="{FF2B5EF4-FFF2-40B4-BE49-F238E27FC236}">
                <a16:creationId xmlns:a16="http://schemas.microsoft.com/office/drawing/2014/main" id="{DCF2929A-E534-413D-85FF-B5217AF8A576}"/>
              </a:ext>
            </a:extLst>
          </p:cNvPr>
          <p:cNvSpPr txBox="1"/>
          <p:nvPr/>
        </p:nvSpPr>
        <p:spPr>
          <a:xfrm>
            <a:off x="9133899" y="2003031"/>
            <a:ext cx="26964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rgbClr val="CDA655"/>
                </a:solidFill>
                <a:cs typeface="Calibri"/>
              </a:rPr>
              <a:t>Ventana de lanzamiento</a:t>
            </a:r>
          </a:p>
        </p:txBody>
      </p:sp>
      <p:sp>
        <p:nvSpPr>
          <p:cNvPr id="37" name="Rectángulo: esquinas redondeadas 11">
            <a:extLst>
              <a:ext uri="{FF2B5EF4-FFF2-40B4-BE49-F238E27FC236}">
                <a16:creationId xmlns:a16="http://schemas.microsoft.com/office/drawing/2014/main" id="{1AE45C33-9756-4B1A-8ED7-75F3C5AC448E}"/>
              </a:ext>
            </a:extLst>
          </p:cNvPr>
          <p:cNvSpPr/>
          <p:nvPr/>
        </p:nvSpPr>
        <p:spPr>
          <a:xfrm>
            <a:off x="9286724" y="2626672"/>
            <a:ext cx="2397283" cy="2512182"/>
          </a:xfrm>
          <a:prstGeom prst="roundRect">
            <a:avLst>
              <a:gd name="adj" fmla="val 9668"/>
            </a:avLst>
          </a:prstGeom>
          <a:noFill/>
          <a:ln w="19050">
            <a:solidFill>
              <a:srgbClr val="8497B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261DFDC6-E33D-45FB-A9A3-0CC6D935C277}"/>
              </a:ext>
            </a:extLst>
          </p:cNvPr>
          <p:cNvSpPr txBox="1"/>
          <p:nvPr/>
        </p:nvSpPr>
        <p:spPr>
          <a:xfrm>
            <a:off x="9508031" y="2919706"/>
            <a:ext cx="1947673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13 de diciembre de 2027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DB1E0442-5E17-4DCC-9CB6-35BDABDFDE1E}"/>
              </a:ext>
            </a:extLst>
          </p:cNvPr>
          <p:cNvSpPr txBox="1"/>
          <p:nvPr/>
        </p:nvSpPr>
        <p:spPr>
          <a:xfrm>
            <a:off x="9508031" y="3958796"/>
            <a:ext cx="1889946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21 de octubre de 2031</a:t>
            </a:r>
          </a:p>
        </p:txBody>
      </p:sp>
      <p:sp>
        <p:nvSpPr>
          <p:cNvPr id="46" name="Flecha: a la derecha 45">
            <a:extLst>
              <a:ext uri="{FF2B5EF4-FFF2-40B4-BE49-F238E27FC236}">
                <a16:creationId xmlns:a16="http://schemas.microsoft.com/office/drawing/2014/main" id="{6EB7BF2F-131F-4953-B556-31A5B9F2B4F0}"/>
              </a:ext>
            </a:extLst>
          </p:cNvPr>
          <p:cNvSpPr/>
          <p:nvPr/>
        </p:nvSpPr>
        <p:spPr>
          <a:xfrm>
            <a:off x="8831577" y="2150698"/>
            <a:ext cx="220338" cy="165254"/>
          </a:xfrm>
          <a:prstGeom prst="rightArrow">
            <a:avLst/>
          </a:prstGeom>
          <a:solidFill>
            <a:srgbClr val="CDA655"/>
          </a:solidFill>
          <a:ln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55FE2C6-4D32-4C2E-B708-5ED2E8553E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87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FC1EFB2-AADF-4013-BDB3-4A87B04EA2B9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9" y="474254"/>
            <a:ext cx="4094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Introducción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89086-D357-4A7D-9408-C93C7DFA99C4}"/>
              </a:ext>
            </a:extLst>
          </p:cNvPr>
          <p:cNvSpPr txBox="1"/>
          <p:nvPr/>
        </p:nvSpPr>
        <p:spPr>
          <a:xfrm>
            <a:off x="11481758" y="6133381"/>
            <a:ext cx="414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60C7C55-3249-406D-9513-1C936589491E}"/>
              </a:ext>
            </a:extLst>
          </p:cNvPr>
          <p:cNvSpPr txBox="1"/>
          <p:nvPr/>
        </p:nvSpPr>
        <p:spPr>
          <a:xfrm>
            <a:off x="2057582" y="1520100"/>
            <a:ext cx="58830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rgbClr val="CDA655"/>
                </a:solidFill>
                <a:cs typeface="Calibri"/>
              </a:rPr>
              <a:t> Procedimiento:</a:t>
            </a:r>
            <a:endParaRPr lang="es-ES" sz="200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89A49B09-70B7-4D5C-8E63-A0EF25FB713D}"/>
              </a:ext>
            </a:extLst>
          </p:cNvPr>
          <p:cNvSpPr/>
          <p:nvPr/>
        </p:nvSpPr>
        <p:spPr>
          <a:xfrm>
            <a:off x="1824337" y="1671864"/>
            <a:ext cx="220338" cy="165254"/>
          </a:xfrm>
          <a:prstGeom prst="rightArrow">
            <a:avLst/>
          </a:prstGeom>
          <a:solidFill>
            <a:srgbClr val="CDA655"/>
          </a:solidFill>
          <a:ln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9BA75194-1684-4920-9602-712E29FEA866}"/>
              </a:ext>
            </a:extLst>
          </p:cNvPr>
          <p:cNvGrpSpPr/>
          <p:nvPr/>
        </p:nvGrpSpPr>
        <p:grpSpPr>
          <a:xfrm>
            <a:off x="1971285" y="2424293"/>
            <a:ext cx="4432170" cy="3653628"/>
            <a:chOff x="1890470" y="2424303"/>
            <a:chExt cx="4432170" cy="3653628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C0D59702-E83B-4C89-96BF-256BA2D28F26}"/>
                </a:ext>
              </a:extLst>
            </p:cNvPr>
            <p:cNvGrpSpPr/>
            <p:nvPr/>
          </p:nvGrpSpPr>
          <p:grpSpPr>
            <a:xfrm>
              <a:off x="1890470" y="2424303"/>
              <a:ext cx="4432170" cy="3653628"/>
              <a:chOff x="6841118" y="2119630"/>
              <a:chExt cx="4432170" cy="3653628"/>
            </a:xfrm>
          </p:grpSpPr>
          <p:sp>
            <p:nvSpPr>
              <p:cNvPr id="17" name="Rectángulo: esquinas redondeadas 11">
                <a:extLst>
                  <a:ext uri="{FF2B5EF4-FFF2-40B4-BE49-F238E27FC236}">
                    <a16:creationId xmlns:a16="http://schemas.microsoft.com/office/drawing/2014/main" id="{F95E61F6-F6F6-4E6D-9A07-0CA8B361C38B}"/>
                  </a:ext>
                </a:extLst>
              </p:cNvPr>
              <p:cNvSpPr/>
              <p:nvPr/>
            </p:nvSpPr>
            <p:spPr>
              <a:xfrm>
                <a:off x="6841118" y="2429466"/>
                <a:ext cx="4353698" cy="3343792"/>
              </a:xfrm>
              <a:prstGeom prst="roundRect">
                <a:avLst>
                  <a:gd name="adj" fmla="val 4256"/>
                </a:avLst>
              </a:prstGeom>
              <a:noFill/>
              <a:ln w="19050">
                <a:solidFill>
                  <a:srgbClr val="8497B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0" name="Rectángulo 6">
                <a:extLst>
                  <a:ext uri="{FF2B5EF4-FFF2-40B4-BE49-F238E27FC236}">
                    <a16:creationId xmlns:a16="http://schemas.microsoft.com/office/drawing/2014/main" id="{6E85F1AA-FA64-4A3D-8F55-912B9BE08DF2}"/>
                  </a:ext>
                </a:extLst>
              </p:cNvPr>
              <p:cNvSpPr/>
              <p:nvPr/>
            </p:nvSpPr>
            <p:spPr>
              <a:xfrm>
                <a:off x="7216981" y="2119630"/>
                <a:ext cx="3637992" cy="505527"/>
              </a:xfrm>
              <a:prstGeom prst="rect">
                <a:avLst/>
              </a:prstGeom>
              <a:solidFill>
                <a:srgbClr val="BA995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2400"/>
                  <a:t>Impulsos instantáneos</a:t>
                </a:r>
                <a:endParaRPr lang="es-ES" sz="2000"/>
              </a:p>
            </p:txBody>
          </p:sp>
          <p:sp>
            <p:nvSpPr>
              <p:cNvPr id="27" name="Flecha: a la derecha 26">
                <a:extLst>
                  <a:ext uri="{FF2B5EF4-FFF2-40B4-BE49-F238E27FC236}">
                    <a16:creationId xmlns:a16="http://schemas.microsoft.com/office/drawing/2014/main" id="{B16B7345-F250-47FD-8EA7-FE64B9E8914F}"/>
                  </a:ext>
                </a:extLst>
              </p:cNvPr>
              <p:cNvSpPr/>
              <p:nvPr/>
            </p:nvSpPr>
            <p:spPr>
              <a:xfrm>
                <a:off x="6998556" y="3018152"/>
                <a:ext cx="220338" cy="165254"/>
              </a:xfrm>
              <a:prstGeom prst="rightArrow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03ED9AEB-8906-4B5C-AFE2-F514711349DB}"/>
                  </a:ext>
                </a:extLst>
              </p:cNvPr>
              <p:cNvSpPr txBox="1"/>
              <p:nvPr/>
            </p:nvSpPr>
            <p:spPr>
              <a:xfrm>
                <a:off x="7201976" y="2896830"/>
                <a:ext cx="4071312" cy="64633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s-ES">
                    <a:solidFill>
                      <a:schemeClr val="tx2">
                        <a:lumMod val="60000"/>
                        <a:lumOff val="40000"/>
                      </a:schemeClr>
                    </a:solidFill>
                    <a:cs typeface="Calibri"/>
                  </a:rPr>
                  <a:t>Trayectoria heliocéntrica desde el </a:t>
                </a:r>
                <a:r>
                  <a:rPr lang="es-ES">
                    <a:solidFill>
                      <a:srgbClr val="BA9953"/>
                    </a:solidFill>
                    <a:cs typeface="Calibri"/>
                  </a:rPr>
                  <a:t>centro de la Tierra hasta la SOI de Júpiter</a:t>
                </a:r>
              </a:p>
            </p:txBody>
          </p:sp>
          <p:sp>
            <p:nvSpPr>
              <p:cNvPr id="30" name="Flecha: a la derecha 29">
                <a:extLst>
                  <a:ext uri="{FF2B5EF4-FFF2-40B4-BE49-F238E27FC236}">
                    <a16:creationId xmlns:a16="http://schemas.microsoft.com/office/drawing/2014/main" id="{499F2DB7-5869-4E56-8046-DFEF9C1AD42C}"/>
                  </a:ext>
                </a:extLst>
              </p:cNvPr>
              <p:cNvSpPr/>
              <p:nvPr/>
            </p:nvSpPr>
            <p:spPr>
              <a:xfrm>
                <a:off x="6998556" y="3752497"/>
                <a:ext cx="220338" cy="165254"/>
              </a:xfrm>
              <a:prstGeom prst="rightArrow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20D6F6E0-C899-41D6-AD67-0B6010F8DE88}"/>
                  </a:ext>
                </a:extLst>
              </p:cNvPr>
              <p:cNvSpPr txBox="1"/>
              <p:nvPr/>
            </p:nvSpPr>
            <p:spPr>
              <a:xfrm>
                <a:off x="7201976" y="3631175"/>
                <a:ext cx="4071312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s-ES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+mn-lt"/>
                    <a:cs typeface="+mn-lt"/>
                  </a:rPr>
                  <a:t>Diseño de la </a:t>
                </a:r>
                <a:r>
                  <a:rPr lang="es-ES">
                    <a:solidFill>
                      <a:srgbClr val="BA9953"/>
                    </a:solidFill>
                    <a:ea typeface="+mn-lt"/>
                    <a:cs typeface="+mn-lt"/>
                  </a:rPr>
                  <a:t>hipérbola de salida</a:t>
                </a:r>
              </a:p>
            </p:txBody>
          </p:sp>
          <p:sp>
            <p:nvSpPr>
              <p:cNvPr id="32" name="Flecha: a la derecha 31">
                <a:extLst>
                  <a:ext uri="{FF2B5EF4-FFF2-40B4-BE49-F238E27FC236}">
                    <a16:creationId xmlns:a16="http://schemas.microsoft.com/office/drawing/2014/main" id="{7801E4D0-D065-47B2-AB79-464CC1D98DD4}"/>
                  </a:ext>
                </a:extLst>
              </p:cNvPr>
              <p:cNvSpPr/>
              <p:nvPr/>
            </p:nvSpPr>
            <p:spPr>
              <a:xfrm>
                <a:off x="6998556" y="4353751"/>
                <a:ext cx="220338" cy="165254"/>
              </a:xfrm>
              <a:prstGeom prst="rightArrow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200437B9-504A-4B37-A59B-DF450AC45CD8}"/>
                  </a:ext>
                </a:extLst>
              </p:cNvPr>
              <p:cNvSpPr txBox="1"/>
              <p:nvPr/>
            </p:nvSpPr>
            <p:spPr>
              <a:xfrm>
                <a:off x="7201976" y="4232429"/>
                <a:ext cx="4071312" cy="64633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s-ES">
                    <a:solidFill>
                      <a:schemeClr val="tx2">
                        <a:lumMod val="60000"/>
                        <a:lumOff val="40000"/>
                      </a:schemeClr>
                    </a:solidFill>
                    <a:cs typeface="Calibri"/>
                  </a:rPr>
                  <a:t>Diseño de la </a:t>
                </a:r>
                <a:r>
                  <a:rPr lang="es-ES">
                    <a:solidFill>
                      <a:srgbClr val="BA9953"/>
                    </a:solidFill>
                    <a:cs typeface="Calibri"/>
                  </a:rPr>
                  <a:t>trayectoria heliocéntrica </a:t>
                </a:r>
                <a:r>
                  <a:rPr lang="es-ES">
                    <a:solidFill>
                      <a:schemeClr val="tx2">
                        <a:lumMod val="60000"/>
                        <a:lumOff val="40000"/>
                      </a:schemeClr>
                    </a:solidFill>
                    <a:cs typeface="Calibri"/>
                  </a:rPr>
                  <a:t>desde la hipérbola de salida</a:t>
                </a:r>
              </a:p>
            </p:txBody>
          </p:sp>
          <p:sp>
            <p:nvSpPr>
              <p:cNvPr id="35" name="Flecha: a la derecha 34">
                <a:extLst>
                  <a:ext uri="{FF2B5EF4-FFF2-40B4-BE49-F238E27FC236}">
                    <a16:creationId xmlns:a16="http://schemas.microsoft.com/office/drawing/2014/main" id="{F577DB71-F284-4AEC-B786-82F41EE0A05F}"/>
                  </a:ext>
                </a:extLst>
              </p:cNvPr>
              <p:cNvSpPr/>
              <p:nvPr/>
            </p:nvSpPr>
            <p:spPr>
              <a:xfrm>
                <a:off x="6998556" y="5135276"/>
                <a:ext cx="220338" cy="165254"/>
              </a:xfrm>
              <a:prstGeom prst="rightArrow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1C14D2B6-4D6C-4310-9CAB-78840A3A4C8E}"/>
                </a:ext>
              </a:extLst>
            </p:cNvPr>
            <p:cNvSpPr txBox="1"/>
            <p:nvPr/>
          </p:nvSpPr>
          <p:spPr>
            <a:xfrm>
              <a:off x="2251328" y="5337910"/>
              <a:ext cx="407131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>
                  <a:solidFill>
                    <a:schemeClr val="tx2">
                      <a:lumMod val="60000"/>
                      <a:lumOff val="40000"/>
                    </a:schemeClr>
                  </a:solidFill>
                  <a:cs typeface="Calibri"/>
                </a:rPr>
                <a:t>Diseño de la </a:t>
              </a:r>
              <a:r>
                <a:rPr lang="es-ES">
                  <a:solidFill>
                    <a:srgbClr val="BA9953"/>
                  </a:solidFill>
                  <a:cs typeface="Calibri"/>
                </a:rPr>
                <a:t>hipérbola de llegada </a:t>
              </a:r>
              <a:r>
                <a:rPr lang="es-ES">
                  <a:solidFill>
                    <a:srgbClr val="8497B0"/>
                  </a:solidFill>
                  <a:cs typeface="Calibri"/>
                </a:rPr>
                <a:t>y </a:t>
              </a:r>
              <a:r>
                <a:rPr lang="es-ES">
                  <a:solidFill>
                    <a:srgbClr val="BA9953"/>
                  </a:solidFill>
                  <a:cs typeface="Calibri"/>
                </a:rPr>
                <a:t>maniobra de frenado</a:t>
              </a:r>
            </a:p>
          </p:txBody>
        </p: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F6B87EE4-8291-4D3B-9B14-A5BE2AC0B84A}"/>
              </a:ext>
            </a:extLst>
          </p:cNvPr>
          <p:cNvGrpSpPr/>
          <p:nvPr/>
        </p:nvGrpSpPr>
        <p:grpSpPr>
          <a:xfrm>
            <a:off x="7750542" y="2430418"/>
            <a:ext cx="3848948" cy="3640316"/>
            <a:chOff x="7104424" y="2175448"/>
            <a:chExt cx="4809396" cy="3640316"/>
          </a:xfrm>
        </p:grpSpPr>
        <p:sp>
          <p:nvSpPr>
            <p:cNvPr id="64" name="Rectángulo: esquinas redondeadas 11">
              <a:extLst>
                <a:ext uri="{FF2B5EF4-FFF2-40B4-BE49-F238E27FC236}">
                  <a16:creationId xmlns:a16="http://schemas.microsoft.com/office/drawing/2014/main" id="{A56E1B3C-112C-4217-9FDE-4F02ADA2AA9A}"/>
                </a:ext>
              </a:extLst>
            </p:cNvPr>
            <p:cNvSpPr/>
            <p:nvPr/>
          </p:nvSpPr>
          <p:spPr>
            <a:xfrm>
              <a:off x="7104424" y="2471981"/>
              <a:ext cx="4650798" cy="3343783"/>
            </a:xfrm>
            <a:prstGeom prst="roundRect">
              <a:avLst>
                <a:gd name="adj" fmla="val 5680"/>
              </a:avLst>
            </a:prstGeom>
            <a:noFill/>
            <a:ln w="19050">
              <a:solidFill>
                <a:srgbClr val="8497B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ángulo 6">
              <a:extLst>
                <a:ext uri="{FF2B5EF4-FFF2-40B4-BE49-F238E27FC236}">
                  <a16:creationId xmlns:a16="http://schemas.microsoft.com/office/drawing/2014/main" id="{4FFA9F67-1B35-4B94-82E6-CEBF2C3C24FC}"/>
                </a:ext>
              </a:extLst>
            </p:cNvPr>
            <p:cNvSpPr/>
            <p:nvPr/>
          </p:nvSpPr>
          <p:spPr>
            <a:xfrm>
              <a:off x="7646670" y="2175448"/>
              <a:ext cx="3637993" cy="505527"/>
            </a:xfrm>
            <a:prstGeom prst="rect">
              <a:avLst/>
            </a:prstGeom>
            <a:solidFill>
              <a:srgbClr val="6A65AB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/>
                <a:t>Impulsos finitos</a:t>
              </a:r>
              <a:endParaRPr lang="es-ES" sz="2000"/>
            </a:p>
          </p:txBody>
        </p:sp>
        <p:sp>
          <p:nvSpPr>
            <p:cNvPr id="66" name="Flecha: a la derecha 65">
              <a:extLst>
                <a:ext uri="{FF2B5EF4-FFF2-40B4-BE49-F238E27FC236}">
                  <a16:creationId xmlns:a16="http://schemas.microsoft.com/office/drawing/2014/main" id="{838C507D-1E03-49AB-9FC3-9BC3E99FF65D}"/>
                </a:ext>
              </a:extLst>
            </p:cNvPr>
            <p:cNvSpPr/>
            <p:nvPr/>
          </p:nvSpPr>
          <p:spPr>
            <a:xfrm>
              <a:off x="7525926" y="3258578"/>
              <a:ext cx="220338" cy="165254"/>
            </a:xfrm>
            <a:prstGeom prst="right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F8F06817-7F56-4900-847A-4D3354CB63DF}"/>
                </a:ext>
              </a:extLst>
            </p:cNvPr>
            <p:cNvSpPr txBox="1"/>
            <p:nvPr/>
          </p:nvSpPr>
          <p:spPr>
            <a:xfrm>
              <a:off x="7842507" y="3194487"/>
              <a:ext cx="407131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>
                  <a:solidFill>
                    <a:srgbClr val="7962CC"/>
                  </a:solidFill>
                  <a:cs typeface="Calibri"/>
                </a:rPr>
                <a:t>Maniobra</a:t>
              </a:r>
              <a:r>
                <a:rPr lang="es-ES">
                  <a:solidFill>
                    <a:schemeClr val="tx2">
                      <a:lumMod val="60000"/>
                      <a:lumOff val="40000"/>
                    </a:schemeClr>
                  </a:solidFill>
                  <a:cs typeface="Calibri"/>
                </a:rPr>
                <a:t> de </a:t>
              </a:r>
              <a:r>
                <a:rPr lang="es-ES">
                  <a:solidFill>
                    <a:srgbClr val="7962CC"/>
                  </a:solidFill>
                  <a:cs typeface="Calibri"/>
                </a:rPr>
                <a:t>salida</a:t>
              </a:r>
            </a:p>
          </p:txBody>
        </p:sp>
        <p:sp>
          <p:nvSpPr>
            <p:cNvPr id="68" name="Flecha: a la derecha 67">
              <a:extLst>
                <a:ext uri="{FF2B5EF4-FFF2-40B4-BE49-F238E27FC236}">
                  <a16:creationId xmlns:a16="http://schemas.microsoft.com/office/drawing/2014/main" id="{5BA4EBF9-3229-4821-8523-8267242FB71E}"/>
                </a:ext>
              </a:extLst>
            </p:cNvPr>
            <p:cNvSpPr/>
            <p:nvPr/>
          </p:nvSpPr>
          <p:spPr>
            <a:xfrm>
              <a:off x="7516954" y="3848356"/>
              <a:ext cx="229310" cy="153079"/>
            </a:xfrm>
            <a:prstGeom prst="right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94B283E9-A149-4E2E-91D0-F74F94C8404E}"/>
                </a:ext>
              </a:extLst>
            </p:cNvPr>
            <p:cNvSpPr txBox="1"/>
            <p:nvPr/>
          </p:nvSpPr>
          <p:spPr>
            <a:xfrm>
              <a:off x="7834674" y="3751746"/>
              <a:ext cx="407131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>
                  <a:solidFill>
                    <a:schemeClr val="tx2">
                      <a:lumMod val="60000"/>
                      <a:lumOff val="40000"/>
                    </a:schemeClr>
                  </a:solidFill>
                  <a:ea typeface="+mn-lt"/>
                  <a:cs typeface="+mn-lt"/>
                </a:rPr>
                <a:t>Transferencia </a:t>
              </a:r>
              <a:r>
                <a:rPr lang="es-ES">
                  <a:solidFill>
                    <a:srgbClr val="7962CC"/>
                  </a:solidFill>
                  <a:ea typeface="+mn-lt"/>
                  <a:cs typeface="+mn-lt"/>
                </a:rPr>
                <a:t>heliocéntrica</a:t>
              </a:r>
            </a:p>
          </p:txBody>
        </p:sp>
        <p:sp>
          <p:nvSpPr>
            <p:cNvPr id="70" name="Flecha: a la derecha 69">
              <a:extLst>
                <a:ext uri="{FF2B5EF4-FFF2-40B4-BE49-F238E27FC236}">
                  <a16:creationId xmlns:a16="http://schemas.microsoft.com/office/drawing/2014/main" id="{64B1A068-2F74-4BAF-B734-E008B28790AE}"/>
                </a:ext>
              </a:extLst>
            </p:cNvPr>
            <p:cNvSpPr/>
            <p:nvPr/>
          </p:nvSpPr>
          <p:spPr>
            <a:xfrm>
              <a:off x="7516954" y="4477261"/>
              <a:ext cx="229310" cy="153079"/>
            </a:xfrm>
            <a:prstGeom prst="right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098716A4-6DF0-4A09-9FFE-55AE8BEA3B6C}"/>
                </a:ext>
              </a:extLst>
            </p:cNvPr>
            <p:cNvSpPr txBox="1"/>
            <p:nvPr/>
          </p:nvSpPr>
          <p:spPr>
            <a:xfrm>
              <a:off x="7834674" y="4384032"/>
              <a:ext cx="407131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>
                  <a:solidFill>
                    <a:srgbClr val="7962CC"/>
                  </a:solidFill>
                  <a:cs typeface="Calibri"/>
                </a:rPr>
                <a:t>Maniobra</a:t>
              </a:r>
              <a:r>
                <a:rPr lang="es-ES">
                  <a:solidFill>
                    <a:schemeClr val="tx2">
                      <a:lumMod val="60000"/>
                      <a:lumOff val="40000"/>
                    </a:schemeClr>
                  </a:solidFill>
                  <a:cs typeface="Calibri"/>
                </a:rPr>
                <a:t> de </a:t>
              </a:r>
              <a:r>
                <a:rPr lang="es-ES">
                  <a:solidFill>
                    <a:srgbClr val="7962CC"/>
                  </a:solidFill>
                  <a:cs typeface="Calibri"/>
                </a:rPr>
                <a:t>frenado</a:t>
              </a:r>
            </a:p>
          </p:txBody>
        </p:sp>
      </p:grpSp>
      <p:sp>
        <p:nvSpPr>
          <p:cNvPr id="49" name="Arrow: Down 48">
            <a:extLst>
              <a:ext uri="{FF2B5EF4-FFF2-40B4-BE49-F238E27FC236}">
                <a16:creationId xmlns:a16="http://schemas.microsoft.com/office/drawing/2014/main" id="{5EB0D6D6-66C0-4217-89CC-6EA1E87B87FD}"/>
              </a:ext>
            </a:extLst>
          </p:cNvPr>
          <p:cNvSpPr/>
          <p:nvPr/>
        </p:nvSpPr>
        <p:spPr>
          <a:xfrm rot="16200000">
            <a:off x="6790719" y="3841009"/>
            <a:ext cx="509817" cy="1034449"/>
          </a:xfrm>
          <a:prstGeom prst="downArrow">
            <a:avLst>
              <a:gd name="adj1" fmla="val 50000"/>
              <a:gd name="adj2" fmla="val 52219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A13CE75-63D2-4C13-AAEE-3DED721E3C0C}"/>
                  </a:ext>
                </a:extLst>
              </p:cNvPr>
              <p:cNvSpPr txBox="1"/>
              <p:nvPr/>
            </p:nvSpPr>
            <p:spPr>
              <a:xfrm>
                <a:off x="6413125" y="3750165"/>
                <a:ext cx="1189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rgbClr val="CDA655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18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sz="1800" i="1">
                            <a:solidFill>
                              <a:srgbClr val="CDA65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solidFill>
                              <a:srgbClr val="CDA655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sz="1800" i="1">
                            <a:solidFill>
                              <a:srgbClr val="CDA655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sz="180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GB" sz="1800" b="0" i="1" dirty="0" smtClean="0">
                        <a:solidFill>
                          <a:srgbClr val="CDA655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A13CE75-63D2-4C13-AAEE-3DED721E3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125" y="3750165"/>
                <a:ext cx="1189649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7083593-A6A0-4973-8CB2-0410680EEC4D}"/>
                  </a:ext>
                </a:extLst>
              </p:cNvPr>
              <p:cNvSpPr txBox="1"/>
              <p:nvPr/>
            </p:nvSpPr>
            <p:spPr>
              <a:xfrm>
                <a:off x="6428642" y="4495482"/>
                <a:ext cx="1189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solidFill>
                              <a:srgbClr val="BA995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BA995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rgbClr val="BA9953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s-ES" sz="180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dirty="0" smtClean="0">
                            <a:solidFill>
                              <a:srgbClr val="BA995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dirty="0" smtClean="0">
                            <a:solidFill>
                              <a:srgbClr val="BA9953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1800" b="0" i="1" dirty="0" smtClean="0">
                            <a:solidFill>
                              <a:srgbClr val="BA995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GB" sz="1800" b="0" i="1" dirty="0" smtClean="0">
                        <a:solidFill>
                          <a:srgbClr val="BA995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7083593-A6A0-4973-8CB2-0410680EE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642" y="4495482"/>
                <a:ext cx="1189649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1B06A5F0-127F-459A-A42B-EE1EC8CFB6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35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A close up of a reptile&#10;&#10;Description automatically generated">
            <a:extLst>
              <a:ext uri="{FF2B5EF4-FFF2-40B4-BE49-F238E27FC236}">
                <a16:creationId xmlns:a16="http://schemas.microsoft.com/office/drawing/2014/main" id="{926105FF-472A-4BC7-AAB1-8D92415391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8237" b="255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1ECC1A-0CA0-4A8F-B05A-60605E840C63}"/>
              </a:ext>
            </a:extLst>
          </p:cNvPr>
          <p:cNvSpPr/>
          <p:nvPr/>
        </p:nvSpPr>
        <p:spPr>
          <a:xfrm>
            <a:off x="1466846" y="0"/>
            <a:ext cx="10725154" cy="6853835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3431233" y="2215845"/>
            <a:ext cx="66938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400" dirty="0">
                <a:solidFill>
                  <a:srgbClr val="CDA655"/>
                </a:solidFill>
                <a:cs typeface="Calibri"/>
              </a:rPr>
              <a:t>Dispositivos fotovoltaicos. Modelos explícitos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758494" y="373269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Earth with solid fill">
            <a:extLst>
              <a:ext uri="{FF2B5EF4-FFF2-40B4-BE49-F238E27FC236}">
                <a16:creationId xmlns:a16="http://schemas.microsoft.com/office/drawing/2014/main" id="{C1252F82-49E0-4585-9941-CFCBB7DDF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210" y="-1087130"/>
            <a:ext cx="914400" cy="914400"/>
          </a:xfrm>
          <a:prstGeom prst="rect">
            <a:avLst/>
          </a:prstGeom>
        </p:spPr>
      </p:pic>
      <p:pic>
        <p:nvPicPr>
          <p:cNvPr id="9" name="Graphic 8" descr="Space Saucer outline">
            <a:extLst>
              <a:ext uri="{FF2B5EF4-FFF2-40B4-BE49-F238E27FC236}">
                <a16:creationId xmlns:a16="http://schemas.microsoft.com/office/drawing/2014/main" id="{119289E5-672A-46DD-9202-0A523A13A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9088" y="-1238611"/>
            <a:ext cx="914400" cy="914400"/>
          </a:xfrm>
          <a:prstGeom prst="rect">
            <a:avLst/>
          </a:prstGeom>
        </p:spPr>
      </p:pic>
      <p:pic>
        <p:nvPicPr>
          <p:cNvPr id="11" name="Graphic 10" descr="Rocket outline">
            <a:extLst>
              <a:ext uri="{FF2B5EF4-FFF2-40B4-BE49-F238E27FC236}">
                <a16:creationId xmlns:a16="http://schemas.microsoft.com/office/drawing/2014/main" id="{B74792C6-2A19-4163-8953-BBA1FDCB17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23962" y="-1040842"/>
            <a:ext cx="914400" cy="914400"/>
          </a:xfrm>
          <a:prstGeom prst="rect">
            <a:avLst/>
          </a:prstGeom>
        </p:spPr>
      </p:pic>
      <p:pic>
        <p:nvPicPr>
          <p:cNvPr id="15" name="Graphic 14" descr="Mars outline">
            <a:extLst>
              <a:ext uri="{FF2B5EF4-FFF2-40B4-BE49-F238E27FC236}">
                <a16:creationId xmlns:a16="http://schemas.microsoft.com/office/drawing/2014/main" id="{4DAF9A67-0C18-4C0E-AD48-1BAC2868F7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18267" y="-1011001"/>
            <a:ext cx="914400" cy="914400"/>
          </a:xfrm>
          <a:prstGeom prst="rect">
            <a:avLst/>
          </a:prstGeom>
        </p:spPr>
      </p:pic>
      <p:pic>
        <p:nvPicPr>
          <p:cNvPr id="17" name="Graphic 16" descr="Jupiter outline">
            <a:extLst>
              <a:ext uri="{FF2B5EF4-FFF2-40B4-BE49-F238E27FC236}">
                <a16:creationId xmlns:a16="http://schemas.microsoft.com/office/drawing/2014/main" id="{6A29D280-000D-464A-AE46-216AF865B0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42803" y="-1198614"/>
            <a:ext cx="914400" cy="914400"/>
          </a:xfrm>
          <a:prstGeom prst="rect">
            <a:avLst/>
          </a:prstGeom>
        </p:spPr>
      </p:pic>
      <p:pic>
        <p:nvPicPr>
          <p:cNvPr id="21" name="Graphic 20" descr="Solar system with solid fill">
            <a:extLst>
              <a:ext uri="{FF2B5EF4-FFF2-40B4-BE49-F238E27FC236}">
                <a16:creationId xmlns:a16="http://schemas.microsoft.com/office/drawing/2014/main" id="{FFABC25E-578F-4BAE-9816-34CF4A1B42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70037" y="-1073548"/>
            <a:ext cx="914400" cy="914400"/>
          </a:xfrm>
          <a:prstGeom prst="rect">
            <a:avLst/>
          </a:prstGeom>
        </p:spPr>
      </p:pic>
      <p:pic>
        <p:nvPicPr>
          <p:cNvPr id="24" name="Graphic 23" descr="Planet outline">
            <a:extLst>
              <a:ext uri="{FF2B5EF4-FFF2-40B4-BE49-F238E27FC236}">
                <a16:creationId xmlns:a16="http://schemas.microsoft.com/office/drawing/2014/main" id="{8F3DF0D4-DAB6-4A65-9807-09CC394E5E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71532" y="-1093656"/>
            <a:ext cx="914400" cy="914400"/>
          </a:xfrm>
          <a:prstGeom prst="rect">
            <a:avLst/>
          </a:prstGeom>
        </p:spPr>
      </p:pic>
      <p:pic>
        <p:nvPicPr>
          <p:cNvPr id="27" name="Graphic 26" descr="Satellite outline">
            <a:extLst>
              <a:ext uri="{FF2B5EF4-FFF2-40B4-BE49-F238E27FC236}">
                <a16:creationId xmlns:a16="http://schemas.microsoft.com/office/drawing/2014/main" id="{8EFEE33D-6B1F-45EC-9248-5430EF7C89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17150" y="3928903"/>
            <a:ext cx="914400" cy="914400"/>
          </a:xfrm>
          <a:prstGeom prst="rect">
            <a:avLst/>
          </a:prstGeom>
        </p:spPr>
      </p:pic>
      <p:pic>
        <p:nvPicPr>
          <p:cNvPr id="30" name="Graphic 29" descr="Telescope with solid fill">
            <a:extLst>
              <a:ext uri="{FF2B5EF4-FFF2-40B4-BE49-F238E27FC236}">
                <a16:creationId xmlns:a16="http://schemas.microsoft.com/office/drawing/2014/main" id="{CB9CA2AA-D299-4AD3-A851-6868208F4E0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34043" y="-1073548"/>
            <a:ext cx="914400" cy="914400"/>
          </a:xfrm>
          <a:prstGeom prst="rect">
            <a:avLst/>
          </a:prstGeom>
        </p:spPr>
      </p:pic>
      <p:pic>
        <p:nvPicPr>
          <p:cNvPr id="32" name="Graphic 31" descr="Radar Chart with solid fill">
            <a:extLst>
              <a:ext uri="{FF2B5EF4-FFF2-40B4-BE49-F238E27FC236}">
                <a16:creationId xmlns:a16="http://schemas.microsoft.com/office/drawing/2014/main" id="{0744E01A-7A66-48DB-AB41-69A9838DD7A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203404" y="-1011001"/>
            <a:ext cx="914400" cy="914400"/>
          </a:xfrm>
          <a:prstGeom prst="rect">
            <a:avLst/>
          </a:prstGeom>
        </p:spPr>
      </p:pic>
      <p:pic>
        <p:nvPicPr>
          <p:cNvPr id="40" name="Graphic 39" descr="Sun with solid fill">
            <a:extLst>
              <a:ext uri="{FF2B5EF4-FFF2-40B4-BE49-F238E27FC236}">
                <a16:creationId xmlns:a16="http://schemas.microsoft.com/office/drawing/2014/main" id="{C4C6C9D9-26C8-4728-AFCC-2F41F45078C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68896" y="-1040842"/>
            <a:ext cx="914400" cy="914400"/>
          </a:xfrm>
          <a:prstGeom prst="rect">
            <a:avLst/>
          </a:prstGeom>
        </p:spPr>
      </p:pic>
      <p:pic>
        <p:nvPicPr>
          <p:cNvPr id="10" name="Graphic 9" descr="Electric Tower with solid fill">
            <a:extLst>
              <a:ext uri="{FF2B5EF4-FFF2-40B4-BE49-F238E27FC236}">
                <a16:creationId xmlns:a16="http://schemas.microsoft.com/office/drawing/2014/main" id="{8E4D8E08-E52F-451C-AE67-465EC4C343A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424607" y="0"/>
            <a:ext cx="914400" cy="914400"/>
          </a:xfrm>
          <a:prstGeom prst="rect">
            <a:avLst/>
          </a:prstGeom>
        </p:spPr>
      </p:pic>
      <p:pic>
        <p:nvPicPr>
          <p:cNvPr id="13" name="Graphic 12" descr="High voltage with solid fill">
            <a:extLst>
              <a:ext uri="{FF2B5EF4-FFF2-40B4-BE49-F238E27FC236}">
                <a16:creationId xmlns:a16="http://schemas.microsoft.com/office/drawing/2014/main" id="{9B0F4275-4ADD-42F2-B273-3DE6C657797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832667" y="-1110608"/>
            <a:ext cx="914400" cy="914400"/>
          </a:xfrm>
          <a:prstGeom prst="rect">
            <a:avLst/>
          </a:prstGeom>
        </p:spPr>
      </p:pic>
      <p:pic>
        <p:nvPicPr>
          <p:cNvPr id="16" name="Graphic 15" descr="Battery charging with solid fill">
            <a:extLst>
              <a:ext uri="{FF2B5EF4-FFF2-40B4-BE49-F238E27FC236}">
                <a16:creationId xmlns:a16="http://schemas.microsoft.com/office/drawing/2014/main" id="{BBE7AAB3-2476-4F48-B096-590A9D8393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03093" y="-1110608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C7D3A0-C63E-40D3-A5BB-DDDC079C85E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27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957BE01-3B10-4029-844A-26DC9DCB41EB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758494" y="438412"/>
            <a:ext cx="7394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Definición de la hipérbola de salida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89086-D357-4A7D-9408-C93C7DFA99C4}"/>
              </a:ext>
            </a:extLst>
          </p:cNvPr>
          <p:cNvSpPr txBox="1"/>
          <p:nvPr/>
        </p:nvSpPr>
        <p:spPr>
          <a:xfrm>
            <a:off x="11481758" y="6133381"/>
            <a:ext cx="414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4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82D45AE-19D8-41CF-A1E4-8A2E39A66F9A}"/>
                  </a:ext>
                </a:extLst>
              </p:cNvPr>
              <p:cNvSpPr txBox="1"/>
              <p:nvPr/>
            </p:nvSpPr>
            <p:spPr>
              <a:xfrm>
                <a:off x="2181340" y="1566230"/>
                <a:ext cx="7957849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s-ES">
                    <a:solidFill>
                      <a:srgbClr val="CDA655"/>
                    </a:solidFill>
                    <a:cs typeface="Calibri"/>
                  </a:rPr>
                  <a:t>Primera aproximación:  </a:t>
                </a:r>
                <a:r>
                  <a:rPr lang="es-ES">
                    <a:solidFill>
                      <a:srgbClr val="8497B0"/>
                    </a:solidFill>
                    <a:cs typeface="Calibri"/>
                  </a:rPr>
                  <a:t>Trayectoria heliocéntrica,</a:t>
                </a:r>
                <a:r>
                  <a:rPr lang="es-ES">
                    <a:solidFill>
                      <a:srgbClr val="CDA655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s-ES" i="1" dirty="0" smtClean="0">
                        <a:solidFill>
                          <a:srgbClr val="CDA655"/>
                        </a:solidFill>
                        <a:latin typeface="Cambria Math" panose="02040503050406030204" pitchFamily="18" charset="0"/>
                        <a:cs typeface="Calibri"/>
                      </a:rPr>
                      <m:t>𝑟</m:t>
                    </m:r>
                    <m:r>
                      <a:rPr lang="es-ES" i="1" dirty="0" smtClean="0">
                        <a:solidFill>
                          <a:srgbClr val="CDA655"/>
                        </a:solidFill>
                        <a:latin typeface="Cambria Math" panose="02040503050406030204" pitchFamily="18" charset="0"/>
                        <a:cs typeface="Calibri"/>
                      </a:rPr>
                      <m:t>=0 </m:t>
                    </m:r>
                  </m:oMath>
                </a14:m>
                <a:r>
                  <a:rPr lang="es-ES">
                    <a:solidFill>
                      <a:srgbClr val="CDA655"/>
                    </a:solidFill>
                    <a:cs typeface="Calibri"/>
                  </a:rPr>
                  <a:t>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dirty="0" smtClean="0">
                        <a:solidFill>
                          <a:srgbClr val="CDA655"/>
                        </a:solidFill>
                        <a:latin typeface="Cambria Math" panose="02040503050406030204" pitchFamily="18" charset="0"/>
                        <a:cs typeface="Calibri"/>
                      </a:rPr>
                      <m:t>v</m:t>
                    </m:r>
                    <m:r>
                      <a:rPr lang="es-ES" b="0" i="1" dirty="0" smtClean="0">
                        <a:solidFill>
                          <a:srgbClr val="CDA655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s-ES" i="1" dirty="0">
                        <a:solidFill>
                          <a:srgbClr val="CDA655"/>
                        </a:solidFill>
                        <a:latin typeface="Cambria Math" panose="02040503050406030204" pitchFamily="18" charset="0"/>
                        <a:cs typeface="Calibri"/>
                      </a:rPr>
                      <m:t>0 </m:t>
                    </m:r>
                    <m:r>
                      <a:rPr lang="es-ES" b="0" i="0" dirty="0" smtClean="0">
                        <a:solidFill>
                          <a:srgbClr val="CDA655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s-ES">
                    <a:solidFill>
                      <a:srgbClr val="CDA655"/>
                    </a:solidFill>
                    <a:cs typeface="Calibri"/>
                  </a:rPr>
                  <a:t>relativos </a:t>
                </a:r>
                <a:r>
                  <a:rPr lang="es-ES">
                    <a:solidFill>
                      <a:srgbClr val="8497B0"/>
                    </a:solidFill>
                    <a:cs typeface="Calibri"/>
                  </a:rPr>
                  <a:t>a la </a:t>
                </a:r>
                <a:r>
                  <a:rPr lang="es-ES">
                    <a:solidFill>
                      <a:srgbClr val="CDA655"/>
                    </a:solidFill>
                    <a:cs typeface="Calibri"/>
                  </a:rPr>
                  <a:t>Tierra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82D45AE-19D8-41CF-A1E4-8A2E39A66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340" y="1566230"/>
                <a:ext cx="7957849" cy="369332"/>
              </a:xfrm>
              <a:prstGeom prst="rect">
                <a:avLst/>
              </a:prstGeom>
              <a:blipFill>
                <a:blip r:embed="rId5"/>
                <a:stretch>
                  <a:fillRect l="-690" t="-9836" r="-30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o 10">
            <a:extLst>
              <a:ext uri="{FF2B5EF4-FFF2-40B4-BE49-F238E27FC236}">
                <a16:creationId xmlns:a16="http://schemas.microsoft.com/office/drawing/2014/main" id="{08F9218D-677E-4D88-8224-2CDDABD80673}"/>
              </a:ext>
            </a:extLst>
          </p:cNvPr>
          <p:cNvGrpSpPr/>
          <p:nvPr/>
        </p:nvGrpSpPr>
        <p:grpSpPr>
          <a:xfrm>
            <a:off x="3197875" y="2036514"/>
            <a:ext cx="321672" cy="224353"/>
            <a:chOff x="3197875" y="2036514"/>
            <a:chExt cx="321672" cy="224353"/>
          </a:xfrm>
        </p:grpSpPr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C0642B28-251E-404C-81A7-6FE0A16ECAF1}"/>
                </a:ext>
              </a:extLst>
            </p:cNvPr>
            <p:cNvCxnSpPr/>
            <p:nvPr/>
          </p:nvCxnSpPr>
          <p:spPr>
            <a:xfrm flipV="1">
              <a:off x="3201893" y="2257194"/>
              <a:ext cx="317654" cy="3673"/>
            </a:xfrm>
            <a:prstGeom prst="straightConnector1">
              <a:avLst/>
            </a:prstGeom>
            <a:ln>
              <a:solidFill>
                <a:srgbClr val="CDA65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123ADC5E-A649-486A-9DA1-8BB093E194AF}"/>
                </a:ext>
              </a:extLst>
            </p:cNvPr>
            <p:cNvCxnSpPr/>
            <p:nvPr/>
          </p:nvCxnSpPr>
          <p:spPr>
            <a:xfrm>
              <a:off x="3197875" y="2036514"/>
              <a:ext cx="9181" cy="220337"/>
            </a:xfrm>
            <a:prstGeom prst="straightConnector1">
              <a:avLst/>
            </a:prstGeom>
            <a:ln>
              <a:solidFill>
                <a:srgbClr val="CDA6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0DD4D30A-9F00-488D-87BB-670F2D8A1099}"/>
                  </a:ext>
                </a:extLst>
              </p:cNvPr>
              <p:cNvSpPr txBox="1"/>
              <p:nvPr/>
            </p:nvSpPr>
            <p:spPr>
              <a:xfrm>
                <a:off x="3656566" y="2068301"/>
                <a:ext cx="429658" cy="639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dirty="0" smtClean="0">
                            <a:solidFill>
                              <a:srgbClr val="CDA65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dirty="0" smtClean="0">
                            <a:solidFill>
                              <a:srgbClr val="CDA655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b="0" i="1" dirty="0" smtClean="0">
                            <a:solidFill>
                              <a:srgbClr val="CDA65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s-ES">
                    <a:solidFill>
                      <a:srgbClr val="CDA655"/>
                    </a:solidFill>
                  </a:rPr>
                  <a:t> </a:t>
                </a:r>
                <a:endParaRPr lang="es-ES">
                  <a:solidFill>
                    <a:srgbClr val="CDA655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0DD4D30A-9F00-488D-87BB-670F2D8A1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566" y="2068301"/>
                <a:ext cx="429658" cy="6399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1359B3D1-3452-47E1-9A96-AD34B499FCA6}"/>
                  </a:ext>
                </a:extLst>
              </p:cNvPr>
              <p:cNvSpPr txBox="1"/>
              <p:nvPr/>
            </p:nvSpPr>
            <p:spPr>
              <a:xfrm>
                <a:off x="4824935" y="2068300"/>
                <a:ext cx="56388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s-ES" b="0">
                    <a:solidFill>
                      <a:srgbClr val="8497B0"/>
                    </a:solidFill>
                  </a:rPr>
                  <a:t>Familia de hip</a:t>
                </a:r>
                <a:r>
                  <a:rPr lang="es-ES">
                    <a:solidFill>
                      <a:srgbClr val="8497B0"/>
                    </a:solidFill>
                  </a:rPr>
                  <a:t>érbolas </a:t>
                </a:r>
                <a:r>
                  <a:rPr lang="es-ES">
                    <a:solidFill>
                      <a:srgbClr val="CDA655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rgbClr val="CDA655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solidFill>
                          <a:srgbClr val="CDA655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solidFill>
                          <a:srgbClr val="CDA655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s-ES" b="0" i="1" smtClean="0">
                        <a:solidFill>
                          <a:srgbClr val="CDA655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solidFill>
                              <a:srgbClr val="CDA65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rgbClr val="CDA655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b="0" i="1" smtClean="0">
                            <a:solidFill>
                              <a:srgbClr val="CDA655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>
                    <a:solidFill>
                      <a:srgbClr val="CDA655"/>
                    </a:solidFill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1359B3D1-3452-47E1-9A96-AD34B499F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935" y="2068300"/>
                <a:ext cx="5638818" cy="369332"/>
              </a:xfrm>
              <a:prstGeom prst="rect">
                <a:avLst/>
              </a:prstGeom>
              <a:blipFill>
                <a:blip r:embed="rId7"/>
                <a:stretch>
                  <a:fillRect l="-865" t="-8197" b="-24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DAF90F3B-A69E-4360-AD6C-6F4922B66917}"/>
              </a:ext>
            </a:extLst>
          </p:cNvPr>
          <p:cNvCxnSpPr>
            <a:cxnSpLocks/>
          </p:cNvCxnSpPr>
          <p:nvPr/>
        </p:nvCxnSpPr>
        <p:spPr>
          <a:xfrm flipV="1">
            <a:off x="4239314" y="2257193"/>
            <a:ext cx="317654" cy="3673"/>
          </a:xfrm>
          <a:prstGeom prst="straightConnector1">
            <a:avLst/>
          </a:prstGeom>
          <a:ln>
            <a:solidFill>
              <a:srgbClr val="CDA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62C0D24F-6283-46CF-AEF7-FA38A997F604}"/>
                  </a:ext>
                </a:extLst>
              </p:cNvPr>
              <p:cNvSpPr txBox="1"/>
              <p:nvPr/>
            </p:nvSpPr>
            <p:spPr>
              <a:xfrm>
                <a:off x="2412035" y="2564249"/>
                <a:ext cx="8739397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s-ES" sz="2000">
                    <a:solidFill>
                      <a:schemeClr val="tx2">
                        <a:lumMod val="60000"/>
                        <a:lumOff val="40000"/>
                      </a:schemeClr>
                    </a:solidFill>
                    <a:cs typeface="Calibri"/>
                  </a:rPr>
                  <a:t>Definiendo</a:t>
                </a:r>
                <a:r>
                  <a:rPr lang="es-ES">
                    <a:solidFill>
                      <a:schemeClr val="bg2">
                        <a:lumMod val="90000"/>
                      </a:schemeClr>
                    </a:solidFill>
                    <a:cs typeface="Calibri"/>
                  </a:rPr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rgbClr val="BA9953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rgbClr val="BA9953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𝑅</m:t>
                        </m:r>
                      </m:e>
                      <m:sub>
                        <m:r>
                          <a:rPr lang="es-ES" b="0" i="1" smtClean="0">
                            <a:solidFill>
                              <a:srgbClr val="BA9953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">
                    <a:solidFill>
                      <a:schemeClr val="bg2">
                        <a:lumMod val="90000"/>
                      </a:schemeClr>
                    </a:solidFill>
                    <a:cs typeface="Calibri"/>
                  </a:rPr>
                  <a:t>  </a:t>
                </a:r>
                <a:r>
                  <a:rPr lang="es-ES" sz="2000">
                    <a:solidFill>
                      <a:schemeClr val="tx2">
                        <a:lumMod val="60000"/>
                        <a:lumOff val="40000"/>
                      </a:schemeClr>
                    </a:solidFill>
                    <a:cs typeface="Calibri"/>
                  </a:rPr>
                  <a:t>=  radio de la órbita de aparcamiento               Hipérbola de salida </a:t>
                </a:r>
                <a:r>
                  <a:rPr lang="es-ES">
                    <a:solidFill>
                      <a:schemeClr val="bg2">
                        <a:lumMod val="90000"/>
                      </a:schemeClr>
                    </a:solidFill>
                    <a:cs typeface="Calibri"/>
                  </a:rPr>
                  <a:t> </a:t>
                </a:r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62C0D24F-6283-46CF-AEF7-FA38A997F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035" y="2564249"/>
                <a:ext cx="8739397" cy="400110"/>
              </a:xfrm>
              <a:prstGeom prst="rect">
                <a:avLst/>
              </a:prstGeom>
              <a:blipFill>
                <a:blip r:embed="rId8"/>
                <a:stretch>
                  <a:fillRect l="-768" t="-10769" b="-26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3324488B-5DF4-484A-8827-1FC56D00E46A}"/>
              </a:ext>
            </a:extLst>
          </p:cNvPr>
          <p:cNvCxnSpPr/>
          <p:nvPr/>
        </p:nvCxnSpPr>
        <p:spPr>
          <a:xfrm flipV="1">
            <a:off x="8125107" y="2768515"/>
            <a:ext cx="409459" cy="3672"/>
          </a:xfrm>
          <a:prstGeom prst="straightConnector1">
            <a:avLst/>
          </a:prstGeom>
          <a:ln>
            <a:solidFill>
              <a:srgbClr val="CDA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F70B9E0-730E-41EA-AF19-5021782E3CE8}"/>
              </a:ext>
            </a:extLst>
          </p:cNvPr>
          <p:cNvSpPr txBox="1"/>
          <p:nvPr/>
        </p:nvSpPr>
        <p:spPr>
          <a:xfrm>
            <a:off x="2438401" y="5330326"/>
            <a:ext cx="92978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Se hace coincidir el RAAN y AOP de la hipérbola de salida con la órbita de aparcamiento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806318-531F-4894-AD8E-DA35563FFBCE}"/>
                  </a:ext>
                </a:extLst>
              </p:cNvPr>
              <p:cNvSpPr txBox="1"/>
              <p:nvPr/>
            </p:nvSpPr>
            <p:spPr>
              <a:xfrm>
                <a:off x="3045618" y="4068975"/>
                <a:ext cx="6100762" cy="934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CDA65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rgbClr val="CDA655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b="0" i="1" smtClean="0">
                              <a:solidFill>
                                <a:srgbClr val="CDA65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CDA655"/>
                              </a:solidFill>
                              <a:latin typeface="Cambria Math" panose="02040503050406030204" pitchFamily="18" charset="0"/>
                            </a:rPr>
                            <m:t>𝐻𝑀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CDA655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solidFill>
                                <a:srgbClr val="CDA655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CDA65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CDA655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CDA655"/>
                                  </a:solidFill>
                                  <a:latin typeface="Cambria Math" panose="02040503050406030204" pitchFamily="18" charset="0"/>
                                </a:rPr>
                                <m:t>𝑒𝑎𝑟𝑡h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CDA65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GB" b="0" i="1" smtClean="0">
                                  <a:solidFill>
                                    <a:srgbClr val="CDA65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solidFill>
                                    <a:srgbClr val="CDA65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rgbClr val="CDA65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rgbClr val="CDA655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rgbClr val="CDA655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  <m:r>
                            <a:rPr lang="en-GB" b="0" i="1" smtClean="0">
                              <a:solidFill>
                                <a:srgbClr val="CDA65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b="0" i="1" smtClean="0">
                                  <a:solidFill>
                                    <a:srgbClr val="CDA65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solidFill>
                                    <a:srgbClr val="CDA65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rgbClr val="CDA65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rgbClr val="CDA655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rgbClr val="CDA655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  <m:r>
                            <a:rPr lang="en-GB" b="0" i="1" smtClean="0">
                              <a:solidFill>
                                <a:srgbClr val="CDA65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en-GB" b="0" i="1" smtClean="0">
                          <a:solidFill>
                            <a:srgbClr val="CDA655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solidFill>
                                <a:srgbClr val="CDA655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b="0" i="1" smtClean="0">
                                  <a:solidFill>
                                    <a:srgbClr val="CDA65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rgbClr val="CDA65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rgbClr val="CDA655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rgbClr val="CDA655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𝑒𝑎𝑟𝑡h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rgbClr val="CDA65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rgbClr val="CDA655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rgbClr val="CDA655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GB" i="1">
                          <a:solidFill>
                            <a:srgbClr val="CDA655"/>
                          </a:solidFill>
                          <a:latin typeface="Cambria Math" panose="02040503050406030204" pitchFamily="18" charset="0"/>
                        </a:rPr>
                        <m:t>=6.351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CDA65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rgbClr val="CDA655"/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num>
                        <m:den>
                          <m:r>
                            <a:rPr lang="en-GB" i="1">
                              <a:solidFill>
                                <a:srgbClr val="CDA655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GB">
                  <a:solidFill>
                    <a:srgbClr val="CDA655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806318-531F-4894-AD8E-DA35563FF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618" y="4068975"/>
                <a:ext cx="6100762" cy="9346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uadroTexto 20">
            <a:extLst>
              <a:ext uri="{FF2B5EF4-FFF2-40B4-BE49-F238E27FC236}">
                <a16:creationId xmlns:a16="http://schemas.microsoft.com/office/drawing/2014/main" id="{8E0498AA-FCBF-447A-B78A-184AEFBA44B3}"/>
              </a:ext>
            </a:extLst>
          </p:cNvPr>
          <p:cNvSpPr txBox="1"/>
          <p:nvPr/>
        </p:nvSpPr>
        <p:spPr>
          <a:xfrm>
            <a:off x="2438399" y="3154494"/>
            <a:ext cx="78596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Conocida la hipérbola de salida           ΔV necesario para la transferencia desde la órbita de aparcamiento a la hipérbola de salida:</a:t>
            </a:r>
          </a:p>
        </p:txBody>
      </p:sp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865CC5E5-23AF-4F5D-9330-4CBF9B7131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28494" y="167567"/>
            <a:ext cx="914400" cy="914400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900ABC8-3BA8-4BA3-94E6-184DDFB8AE1A}"/>
              </a:ext>
            </a:extLst>
          </p:cNvPr>
          <p:cNvCxnSpPr>
            <a:cxnSpLocks/>
          </p:cNvCxnSpPr>
          <p:nvPr/>
        </p:nvCxnSpPr>
        <p:spPr>
          <a:xfrm flipV="1">
            <a:off x="5848527" y="3329493"/>
            <a:ext cx="317654" cy="3673"/>
          </a:xfrm>
          <a:prstGeom prst="straightConnector1">
            <a:avLst/>
          </a:prstGeom>
          <a:ln>
            <a:solidFill>
              <a:srgbClr val="CDA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DD40433-77C3-4B67-9033-6C09C9FBA88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56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13760DD-FA47-44D6-B173-50657A328C9F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2889279" y="2286142"/>
            <a:ext cx="757014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400" dirty="0">
                <a:solidFill>
                  <a:srgbClr val="CDA655"/>
                </a:solidFill>
                <a:cs typeface="Calibri"/>
              </a:rPr>
              <a:t>Dispositivos fotovoltaicos. Modelo del circuito equivalente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758494" y="373269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Earth with solid fill">
            <a:extLst>
              <a:ext uri="{FF2B5EF4-FFF2-40B4-BE49-F238E27FC236}">
                <a16:creationId xmlns:a16="http://schemas.microsoft.com/office/drawing/2014/main" id="{C1252F82-49E0-4585-9941-CFCBB7DDF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7210" y="-1087130"/>
            <a:ext cx="914400" cy="914400"/>
          </a:xfrm>
          <a:prstGeom prst="rect">
            <a:avLst/>
          </a:prstGeom>
        </p:spPr>
      </p:pic>
      <p:pic>
        <p:nvPicPr>
          <p:cNvPr id="9" name="Graphic 8" descr="Space Saucer outline">
            <a:extLst>
              <a:ext uri="{FF2B5EF4-FFF2-40B4-BE49-F238E27FC236}">
                <a16:creationId xmlns:a16="http://schemas.microsoft.com/office/drawing/2014/main" id="{119289E5-672A-46DD-9202-0A523A13A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9088" y="-1238611"/>
            <a:ext cx="914400" cy="914400"/>
          </a:xfrm>
          <a:prstGeom prst="rect">
            <a:avLst/>
          </a:prstGeom>
        </p:spPr>
      </p:pic>
      <p:pic>
        <p:nvPicPr>
          <p:cNvPr id="11" name="Graphic 10" descr="Rocket outline">
            <a:extLst>
              <a:ext uri="{FF2B5EF4-FFF2-40B4-BE49-F238E27FC236}">
                <a16:creationId xmlns:a16="http://schemas.microsoft.com/office/drawing/2014/main" id="{B74792C6-2A19-4163-8953-BBA1FDCB1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23962" y="-1040842"/>
            <a:ext cx="914400" cy="914400"/>
          </a:xfrm>
          <a:prstGeom prst="rect">
            <a:avLst/>
          </a:prstGeom>
        </p:spPr>
      </p:pic>
      <p:pic>
        <p:nvPicPr>
          <p:cNvPr id="15" name="Graphic 14" descr="Mars outline">
            <a:extLst>
              <a:ext uri="{FF2B5EF4-FFF2-40B4-BE49-F238E27FC236}">
                <a16:creationId xmlns:a16="http://schemas.microsoft.com/office/drawing/2014/main" id="{4DAF9A67-0C18-4C0E-AD48-1BAC2868F7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8267" y="-1011001"/>
            <a:ext cx="914400" cy="914400"/>
          </a:xfrm>
          <a:prstGeom prst="rect">
            <a:avLst/>
          </a:prstGeom>
        </p:spPr>
      </p:pic>
      <p:pic>
        <p:nvPicPr>
          <p:cNvPr id="17" name="Graphic 16" descr="Jupiter outline">
            <a:extLst>
              <a:ext uri="{FF2B5EF4-FFF2-40B4-BE49-F238E27FC236}">
                <a16:creationId xmlns:a16="http://schemas.microsoft.com/office/drawing/2014/main" id="{6A29D280-000D-464A-AE46-216AF865B0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2803" y="-1198614"/>
            <a:ext cx="914400" cy="914400"/>
          </a:xfrm>
          <a:prstGeom prst="rect">
            <a:avLst/>
          </a:prstGeom>
        </p:spPr>
      </p:pic>
      <p:pic>
        <p:nvPicPr>
          <p:cNvPr id="21" name="Graphic 20" descr="Solar system with solid fill">
            <a:extLst>
              <a:ext uri="{FF2B5EF4-FFF2-40B4-BE49-F238E27FC236}">
                <a16:creationId xmlns:a16="http://schemas.microsoft.com/office/drawing/2014/main" id="{FFABC25E-578F-4BAE-9816-34CF4A1B42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0037" y="-1073548"/>
            <a:ext cx="914400" cy="914400"/>
          </a:xfrm>
          <a:prstGeom prst="rect">
            <a:avLst/>
          </a:prstGeom>
        </p:spPr>
      </p:pic>
      <p:pic>
        <p:nvPicPr>
          <p:cNvPr id="24" name="Graphic 23" descr="Planet outline">
            <a:extLst>
              <a:ext uri="{FF2B5EF4-FFF2-40B4-BE49-F238E27FC236}">
                <a16:creationId xmlns:a16="http://schemas.microsoft.com/office/drawing/2014/main" id="{8F3DF0D4-DAB6-4A65-9807-09CC394E5E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71532" y="-1093656"/>
            <a:ext cx="914400" cy="914400"/>
          </a:xfrm>
          <a:prstGeom prst="rect">
            <a:avLst/>
          </a:prstGeom>
        </p:spPr>
      </p:pic>
      <p:pic>
        <p:nvPicPr>
          <p:cNvPr id="27" name="Graphic 26" descr="Satellite outline">
            <a:extLst>
              <a:ext uri="{FF2B5EF4-FFF2-40B4-BE49-F238E27FC236}">
                <a16:creationId xmlns:a16="http://schemas.microsoft.com/office/drawing/2014/main" id="{8EFEE33D-6B1F-45EC-9248-5430EF7C89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17150" y="3928903"/>
            <a:ext cx="914400" cy="914400"/>
          </a:xfrm>
          <a:prstGeom prst="rect">
            <a:avLst/>
          </a:prstGeom>
        </p:spPr>
      </p:pic>
      <p:pic>
        <p:nvPicPr>
          <p:cNvPr id="30" name="Graphic 29" descr="Telescope with solid fill">
            <a:extLst>
              <a:ext uri="{FF2B5EF4-FFF2-40B4-BE49-F238E27FC236}">
                <a16:creationId xmlns:a16="http://schemas.microsoft.com/office/drawing/2014/main" id="{CB9CA2AA-D299-4AD3-A851-6868208F4E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534043" y="-1073548"/>
            <a:ext cx="914400" cy="914400"/>
          </a:xfrm>
          <a:prstGeom prst="rect">
            <a:avLst/>
          </a:prstGeom>
        </p:spPr>
      </p:pic>
      <p:pic>
        <p:nvPicPr>
          <p:cNvPr id="32" name="Graphic 31" descr="Radar Chart with solid fill">
            <a:extLst>
              <a:ext uri="{FF2B5EF4-FFF2-40B4-BE49-F238E27FC236}">
                <a16:creationId xmlns:a16="http://schemas.microsoft.com/office/drawing/2014/main" id="{0744E01A-7A66-48DB-AB41-69A9838DD7A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203404" y="-1011001"/>
            <a:ext cx="914400" cy="914400"/>
          </a:xfrm>
          <a:prstGeom prst="rect">
            <a:avLst/>
          </a:prstGeom>
        </p:spPr>
      </p:pic>
      <p:pic>
        <p:nvPicPr>
          <p:cNvPr id="40" name="Graphic 39" descr="Sun with solid fill">
            <a:extLst>
              <a:ext uri="{FF2B5EF4-FFF2-40B4-BE49-F238E27FC236}">
                <a16:creationId xmlns:a16="http://schemas.microsoft.com/office/drawing/2014/main" id="{C4C6C9D9-26C8-4728-AFCC-2F41F45078C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068896" y="-1040842"/>
            <a:ext cx="914400" cy="914400"/>
          </a:xfrm>
          <a:prstGeom prst="rect">
            <a:avLst/>
          </a:prstGeom>
        </p:spPr>
      </p:pic>
      <p:pic>
        <p:nvPicPr>
          <p:cNvPr id="10" name="Graphic 9" descr="Electric Tower with solid fill">
            <a:extLst>
              <a:ext uri="{FF2B5EF4-FFF2-40B4-BE49-F238E27FC236}">
                <a16:creationId xmlns:a16="http://schemas.microsoft.com/office/drawing/2014/main" id="{8E4D8E08-E52F-451C-AE67-465EC4C343A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2424607" y="0"/>
            <a:ext cx="914400" cy="914400"/>
          </a:xfrm>
          <a:prstGeom prst="rect">
            <a:avLst/>
          </a:prstGeom>
        </p:spPr>
      </p:pic>
      <p:pic>
        <p:nvPicPr>
          <p:cNvPr id="13" name="Graphic 12" descr="High voltage with solid fill">
            <a:extLst>
              <a:ext uri="{FF2B5EF4-FFF2-40B4-BE49-F238E27FC236}">
                <a16:creationId xmlns:a16="http://schemas.microsoft.com/office/drawing/2014/main" id="{9B0F4275-4ADD-42F2-B273-3DE6C657797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832667" y="-1110608"/>
            <a:ext cx="914400" cy="914400"/>
          </a:xfrm>
          <a:prstGeom prst="rect">
            <a:avLst/>
          </a:prstGeom>
        </p:spPr>
      </p:pic>
      <p:pic>
        <p:nvPicPr>
          <p:cNvPr id="16" name="Graphic 15" descr="Battery charging with solid fill">
            <a:extLst>
              <a:ext uri="{FF2B5EF4-FFF2-40B4-BE49-F238E27FC236}">
                <a16:creationId xmlns:a16="http://schemas.microsoft.com/office/drawing/2014/main" id="{BBE7AAB3-2476-4F48-B096-590A9D83934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03093" y="-1110608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C7D3A0-C63E-40D3-A5BB-DDDC079C85EA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79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D08B67-C194-4308-A9C9-D6422905C069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758494" y="438412"/>
            <a:ext cx="7394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Definición de la hipérbola de salida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89086-D357-4A7D-9408-C93C7DFA99C4}"/>
              </a:ext>
            </a:extLst>
          </p:cNvPr>
          <p:cNvSpPr txBox="1"/>
          <p:nvPr/>
        </p:nvSpPr>
        <p:spPr>
          <a:xfrm>
            <a:off x="11481758" y="6133381"/>
            <a:ext cx="414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5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A399578-CAB5-42A3-91EC-C32ACACB7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02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706</Words>
  <Application>Microsoft Office PowerPoint</Application>
  <PresentationFormat>Widescreen</PresentationFormat>
  <Paragraphs>81</Paragraphs>
  <Slides>11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Dispositivos fotovoltaicos. Modelos explícitos y del circuito equivalente.</vt:lpstr>
      <vt:lpstr>Dispositivos fotovoltaicos. Modelos explícitos y del circuito equivalente.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Dispositivos fotovoltaicos. Modelos explícitos y del circuito equivalente.</dc:title>
  <dc:creator>Diego M</dc:creator>
  <cp:lastModifiedBy>Diego M</cp:lastModifiedBy>
  <cp:revision>15</cp:revision>
  <dcterms:created xsi:type="dcterms:W3CDTF">2021-03-22T17:27:14Z</dcterms:created>
  <dcterms:modified xsi:type="dcterms:W3CDTF">2021-03-22T18:12:36Z</dcterms:modified>
</cp:coreProperties>
</file>